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58" r:id="rId4"/>
    <p:sldId id="1992" r:id="rId5"/>
    <p:sldId id="1963" r:id="rId6"/>
    <p:sldId id="1993" r:id="rId7"/>
    <p:sldId id="1966" r:id="rId8"/>
    <p:sldId id="1985" r:id="rId9"/>
    <p:sldId id="260" r:id="rId10"/>
    <p:sldId id="261" r:id="rId11"/>
    <p:sldId id="262" r:id="rId12"/>
    <p:sldId id="2033" r:id="rId13"/>
    <p:sldId id="1969" r:id="rId14"/>
    <p:sldId id="1959" r:id="rId15"/>
    <p:sldId id="280" r:id="rId16"/>
    <p:sldId id="281" r:id="rId17"/>
    <p:sldId id="2029" r:id="rId18"/>
    <p:sldId id="2028" r:id="rId19"/>
    <p:sldId id="1972" r:id="rId20"/>
    <p:sldId id="1973" r:id="rId21"/>
    <p:sldId id="1986" r:id="rId22"/>
    <p:sldId id="1987" r:id="rId23"/>
    <p:sldId id="1952" r:id="rId24"/>
    <p:sldId id="278" r:id="rId25"/>
    <p:sldId id="1988" r:id="rId26"/>
    <p:sldId id="263" r:id="rId27"/>
    <p:sldId id="264" r:id="rId28"/>
    <p:sldId id="265" r:id="rId29"/>
    <p:sldId id="266" r:id="rId30"/>
    <p:sldId id="1989" r:id="rId31"/>
    <p:sldId id="1994" r:id="rId32"/>
    <p:sldId id="1995" r:id="rId33"/>
    <p:sldId id="1996" r:id="rId34"/>
    <p:sldId id="1997" r:id="rId35"/>
    <p:sldId id="1990" r:id="rId36"/>
    <p:sldId id="1991" r:id="rId37"/>
    <p:sldId id="2030" r:id="rId38"/>
    <p:sldId id="1999" r:id="rId39"/>
    <p:sldId id="2000" r:id="rId40"/>
    <p:sldId id="2005" r:id="rId41"/>
    <p:sldId id="2010" r:id="rId42"/>
    <p:sldId id="2011" r:id="rId43"/>
    <p:sldId id="2012" r:id="rId44"/>
    <p:sldId id="2008" r:id="rId45"/>
    <p:sldId id="2013" r:id="rId46"/>
    <p:sldId id="2014" r:id="rId47"/>
    <p:sldId id="2009" r:id="rId48"/>
    <p:sldId id="2015" r:id="rId49"/>
    <p:sldId id="2017" r:id="rId50"/>
    <p:sldId id="2006" r:id="rId51"/>
    <p:sldId id="2022" r:id="rId52"/>
    <p:sldId id="1951" r:id="rId53"/>
    <p:sldId id="324" r:id="rId54"/>
    <p:sldId id="313" r:id="rId55"/>
    <p:sldId id="314" r:id="rId56"/>
    <p:sldId id="2024" r:id="rId57"/>
    <p:sldId id="2026" r:id="rId58"/>
    <p:sldId id="2027" r:id="rId59"/>
    <p:sldId id="284" r:id="rId60"/>
    <p:sldId id="1948" r:id="rId61"/>
    <p:sldId id="1949" r:id="rId62"/>
    <p:sldId id="1950" r:id="rId63"/>
    <p:sldId id="1925" r:id="rId64"/>
    <p:sldId id="2031" r:id="rId65"/>
    <p:sldId id="2007" r:id="rId66"/>
    <p:sldId id="1970" r:id="rId67"/>
    <p:sldId id="1974" r:id="rId68"/>
    <p:sldId id="1980" r:id="rId69"/>
    <p:sldId id="1975" r:id="rId70"/>
    <p:sldId id="1976" r:id="rId71"/>
    <p:sldId id="1977" r:id="rId72"/>
    <p:sldId id="1968" r:id="rId73"/>
    <p:sldId id="2032" r:id="rId74"/>
    <p:sldId id="2021" r:id="rId75"/>
    <p:sldId id="259" r:id="rId76"/>
    <p:sldId id="1942" r:id="rId77"/>
    <p:sldId id="319" r:id="rId78"/>
    <p:sldId id="320" r:id="rId79"/>
    <p:sldId id="321" r:id="rId80"/>
    <p:sldId id="316" r:id="rId81"/>
    <p:sldId id="2023" r:id="rId82"/>
    <p:sldId id="1998" r:id="rId83"/>
    <p:sldId id="1978" r:id="rId84"/>
    <p:sldId id="1981" r:id="rId85"/>
    <p:sldId id="1982" r:id="rId86"/>
    <p:sldId id="1983" r:id="rId87"/>
    <p:sldId id="1984" r:id="rId88"/>
    <p:sldId id="2018" r:id="rId89"/>
    <p:sldId id="285" r:id="rId90"/>
    <p:sldId id="286" r:id="rId91"/>
    <p:sldId id="273" r:id="rId92"/>
    <p:sldId id="271" r:id="rId93"/>
    <p:sldId id="275" r:id="rId94"/>
    <p:sldId id="300" r:id="rId95"/>
    <p:sldId id="326" r:id="rId96"/>
    <p:sldId id="1889" r:id="rId97"/>
    <p:sldId id="2019" r:id="rId98"/>
    <p:sldId id="1943" r:id="rId99"/>
    <p:sldId id="1893" r:id="rId100"/>
    <p:sldId id="1900" r:id="rId101"/>
    <p:sldId id="1890" r:id="rId102"/>
    <p:sldId id="1895" r:id="rId103"/>
    <p:sldId id="2020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DABD9-960E-B240-8A2B-931ACA86F8FE}">
          <p14:sldIdLst>
            <p14:sldId id="256"/>
            <p14:sldId id="257"/>
            <p14:sldId id="258"/>
            <p14:sldId id="1992"/>
            <p14:sldId id="1963"/>
            <p14:sldId id="1993"/>
            <p14:sldId id="1966"/>
            <p14:sldId id="1985"/>
            <p14:sldId id="260"/>
            <p14:sldId id="261"/>
            <p14:sldId id="262"/>
            <p14:sldId id="2033"/>
          </p14:sldIdLst>
        </p14:section>
        <p14:section name="Filter Bubbles" id="{A7418BA5-A60F-9442-8079-B22E389CBF49}">
          <p14:sldIdLst>
            <p14:sldId id="1969"/>
            <p14:sldId id="1959"/>
            <p14:sldId id="280"/>
            <p14:sldId id="281"/>
            <p14:sldId id="2029"/>
          </p14:sldIdLst>
        </p14:section>
        <p14:section name="Growth languages" id="{89BF6504-1DB8-F340-BEF1-77C7BAAEE6AA}">
          <p14:sldIdLst>
            <p14:sldId id="2028"/>
            <p14:sldId id="1972"/>
            <p14:sldId id="1973"/>
          </p14:sldIdLst>
        </p14:section>
        <p14:section name="Inappropriate Translation" id="{71FE3575-F423-CA47-9D3A-A1902DD79455}">
          <p14:sldIdLst>
            <p14:sldId id="1986"/>
            <p14:sldId id="1987"/>
            <p14:sldId id="1952"/>
            <p14:sldId id="278"/>
            <p14:sldId id="1988"/>
            <p14:sldId id="263"/>
            <p14:sldId id="264"/>
            <p14:sldId id="265"/>
            <p14:sldId id="266"/>
          </p14:sldIdLst>
        </p14:section>
        <p14:section name="BLI" id="{0401D3A2-41D3-5B4F-8559-564E9CDFB38F}">
          <p14:sldIdLst>
            <p14:sldId id="1989"/>
            <p14:sldId id="1994"/>
            <p14:sldId id="1995"/>
            <p14:sldId id="1996"/>
            <p14:sldId id="1997"/>
          </p14:sldIdLst>
        </p14:section>
        <p14:section name="Future" id="{69BA592D-360E-594B-84B7-FB7A351E8BFF}">
          <p14:sldIdLst>
            <p14:sldId id="1990"/>
            <p14:sldId id="1991"/>
            <p14:sldId id="2030"/>
            <p14:sldId id="1999"/>
            <p14:sldId id="2000"/>
          </p14:sldIdLst>
        </p14:section>
        <p14:section name="Copmare and Contrast" id="{D209016F-64AA-034E-92E1-3DF45C9F45B0}">
          <p14:sldIdLst>
            <p14:sldId id="2005"/>
            <p14:sldId id="2010"/>
            <p14:sldId id="2011"/>
            <p14:sldId id="2012"/>
            <p14:sldId id="2008"/>
            <p14:sldId id="2013"/>
            <p14:sldId id="2014"/>
            <p14:sldId id="2009"/>
            <p14:sldId id="2015"/>
            <p14:sldId id="2017"/>
          </p14:sldIdLst>
        </p14:section>
        <p14:section name="Vision" id="{D4774A08-E1A1-374F-9216-BA6769D7731C}">
          <p14:sldIdLst>
            <p14:sldId id="2006"/>
            <p14:sldId id="2022"/>
            <p14:sldId id="1951"/>
            <p14:sldId id="324"/>
            <p14:sldId id="313"/>
            <p14:sldId id="314"/>
            <p14:sldId id="2024"/>
            <p14:sldId id="2026"/>
            <p14:sldId id="2027"/>
            <p14:sldId id="284"/>
            <p14:sldId id="1948"/>
            <p14:sldId id="1949"/>
            <p14:sldId id="1950"/>
            <p14:sldId id="1925"/>
            <p14:sldId id="2031"/>
          </p14:sldIdLst>
        </p14:section>
        <p14:section name="Filter Bubbles" id="{F8BDE5F0-0423-034F-B18D-972104B0A265}">
          <p14:sldIdLst>
            <p14:sldId id="2007"/>
            <p14:sldId id="1970"/>
            <p14:sldId id="1974"/>
            <p14:sldId id="1980"/>
            <p14:sldId id="1975"/>
            <p14:sldId id="1976"/>
            <p14:sldId id="1977"/>
            <p14:sldId id="1968"/>
            <p14:sldId id="2032"/>
          </p14:sldIdLst>
        </p14:section>
        <p14:section name="Backup" id="{511362CB-D5DA-4E43-BCE5-C132C703882F}">
          <p14:sldIdLst>
            <p14:sldId id="2021"/>
            <p14:sldId id="259"/>
            <p14:sldId id="1942"/>
            <p14:sldId id="319"/>
            <p14:sldId id="320"/>
            <p14:sldId id="321"/>
            <p14:sldId id="316"/>
            <p14:sldId id="2023"/>
            <p14:sldId id="1998"/>
            <p14:sldId id="1978"/>
            <p14:sldId id="1981"/>
            <p14:sldId id="1982"/>
            <p14:sldId id="1983"/>
            <p14:sldId id="1984"/>
            <p14:sldId id="2018"/>
            <p14:sldId id="285"/>
            <p14:sldId id="286"/>
            <p14:sldId id="273"/>
            <p14:sldId id="271"/>
            <p14:sldId id="275"/>
            <p14:sldId id="300"/>
            <p14:sldId id="326"/>
            <p14:sldId id="1889"/>
            <p14:sldId id="2019"/>
            <p14:sldId id="1943"/>
            <p14:sldId id="1893"/>
            <p14:sldId id="1900"/>
            <p14:sldId id="1890"/>
            <p14:sldId id="1895"/>
            <p14:sldId id="20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39"/>
    <p:restoredTop sz="94650"/>
  </p:normalViewPr>
  <p:slideViewPr>
    <p:cSldViewPr snapToGrid="0">
      <p:cViewPr varScale="1">
        <p:scale>
          <a:sx n="162" d="100"/>
          <a:sy n="162" d="100"/>
        </p:scale>
        <p:origin x="5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8D35-BA8B-A247-9650-854041B00C0A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CEB43-0E5E-8D41-9FA8-3FD891617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95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45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68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04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5BD22-64F2-9B75-5A2F-F2476851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41D25-D40A-2510-CD78-263EF64ED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7760D-1C9C-C6E0-1957-64B79E0DB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CA4A7-098D-D721-CD69-C45B211D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50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20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02F14-0922-C64F-BE4D-E87A0A3BA905}" type="slidenum">
              <a:rPr lang="en-IE" smtClean="0"/>
              <a:t>94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6845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11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C51B4-D122-0802-0362-70E5C119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9156A-29AE-B3D3-F6FA-32FBC652F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30DA1-B41F-9624-37B0-1C5DA279E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1AF14-0686-97C5-944F-9DD766F9D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DDE69-0D42-6A11-F31F-B254CEB2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40FF4-9BAA-25E5-F2D3-3D3FCD2CA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22B25-4127-F1B5-45C1-B32BEFD02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89BA-444D-64FB-92C3-1A45FECE1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5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A803-4E3C-F0E6-3C59-55A1AB5A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5B012-414B-AF08-E9CC-2D1B09D10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3AF23-339E-F7A4-3B3D-02B1F6E0E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6FC56-A554-5265-C484-95CF50AEE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89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DA20-ED82-E6BA-F369-144384A9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B9DA-FF63-022B-170A-DDB3EC185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E76B0-BAC8-24A1-930E-52D024B5A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D948C-C2A4-01CC-D01D-CBCCF3493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5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2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D049-FCE2-D6CF-4758-EAF05A073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B5E0E-9E71-1E75-5741-C7DF8B64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245B-3D82-F778-CC48-542EE00B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05C0-D7A0-596D-B7B7-D5D75834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4204-356C-1B1F-BC89-459C6584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9DAE-06D9-8744-982F-915BD523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E017D-05A7-DECC-9CB2-90D691250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54EB-21AB-D474-6046-E15F8F7E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2285-0A60-5110-9E86-F22AEC97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ADE6-2488-F09C-3500-D3B866F6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FB11-393C-7382-CDF9-90EB7BB4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1114-6127-3AF1-C931-57CE358CC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0642-9B2B-B9C5-7DB6-DB1E56A2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8EE16-0F32-F664-0E0A-C99104A0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2AD1-5CF3-E6A0-DE2E-81818254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F7D3-9F61-916C-B850-EBB12379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0E74A-89FD-0456-5C9B-9ADBBA99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37F1-12C2-6BFE-9387-78184C16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DA7B6-7C5A-9633-77A5-257DCFAC5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C17D-3003-7C11-1749-B86B65BE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1CD3-E528-405C-F71A-92E8880C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B03E5-1FEF-EFB0-5A95-9B07EB33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725A-6A04-D825-D26F-A2962893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CEA4-863E-FDB0-8B44-CF0AB946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7956-AE30-3B85-E2B9-E85D51DD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E790-5DA3-8ABB-D899-1F92D37C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B405-54A2-04A3-B06E-52D6A7811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C041-C500-52F8-2BCB-CB9C4496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6F713-8C75-3ABC-7259-D20E6426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4E0E6-601F-8C1C-9A06-56D5B1A5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60926-DA41-AA97-0F95-047A252C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4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09A0-B359-537A-C02A-3784D874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D64-0E5C-B4AC-1EB7-2FF9B522A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6162-B09F-5081-1EBC-C0ABCF148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4B45B-4C57-38D3-7FBE-A11524E14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6260E-13A2-142D-D3BA-13E172D1C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47731-B278-DAA9-E60F-D1AB6482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23126-43CC-979E-8003-B9A5636C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7DEAB-7EB7-7095-AB6E-D52A6FFB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1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EBF3-0D03-6DB7-69B5-7BAD0962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8725-372C-9D98-27DC-6D23E048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E6FB9-38D4-9091-4126-62E40BD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583CA-198D-C1A9-8964-7651D822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0BC26-095C-56DF-BDF8-E0AEC465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31263-8EA4-EA0A-15F8-AFBBA50C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C0D23-96F0-113F-F5E6-288C479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D090-78AC-2660-B2A0-4AECEE92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771E-2ACB-2CF2-5996-84E9D6F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092E9-6466-A40F-5931-289F315B9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D806E-F8BF-5741-AC3D-CEE95E57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94DD-71FD-8831-C052-40CAD2B4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A072C-5612-FB45-C726-2F4D3F0B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9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784-CADC-BD33-E658-AB0DB107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2A552-A9A4-15F7-A359-89BBDE071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C2BAB-DF80-26DD-2752-19D24A794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D6F02-0D62-E371-F2F7-8D695A06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1866D-409E-D4E9-FD89-03D90CC7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C5F01-F504-D792-2C8A-327F86F6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2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F68EF-9F29-304A-B7FF-63DA8822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E63B5-794B-C490-F7E9-52D1584A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6DA45-5C13-1E5E-54E1-EAE4CDF38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783A-46A6-EE91-D6EF-B29A658B3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CC82-D4E7-4D86-7B21-7AA31EF40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303C8-F240-AD4D-88C6-8C703D71C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hegradient.pub/the-benderrule-on-naming-the-languages-we-study-and-why-it-matt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nguages_by_total_number_of_speaker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hyperlink" Target="https://en.wikipedia.org/wiki/Endangered_languag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translationes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ha.wikipedia.org/wiki/Harshen_Kx%CA%BCa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hyperlink" Target="https://en.wikipedia.org/wiki/Kx%CA%BCa_language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6/06/30/opinion/30iht-ederik.2093103.html?_r=0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nix_philosophy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echbrain/speechbrai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clanthology.org/2024.emnlp-main.1165/" TargetMode="Externa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A29-93BB-5D92-562E-FF456737E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Comparable Corpora: </a:t>
            </a:r>
            <a:r>
              <a:rPr lang="en-US" sz="4000" dirty="0"/>
              <a:t>Opportunities for New Research Directions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11669-65C9-0EEA-D990-0D922BBC7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Northeastern University</a:t>
            </a:r>
          </a:p>
          <a:p>
            <a:r>
              <a:rPr lang="en-US" dirty="0"/>
              <a:t>Jan 20, 2025</a:t>
            </a:r>
          </a:p>
        </p:txBody>
      </p:sp>
    </p:spTree>
    <p:extLst>
      <p:ext uri="{BB962C8B-B14F-4D97-AF65-F5344CB8AC3E}">
        <p14:creationId xmlns:p14="http://schemas.microsoft.com/office/powerpoint/2010/main" val="409249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23E2-F080-EC00-6140-92B39880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Parallel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D434-0FDD-2680-9F47-BB4891E97C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Machine Translation (MT)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Sense Disambiguation (WSD)</a:t>
            </a:r>
          </a:p>
          <a:p>
            <a:pPr lvl="1"/>
            <a:r>
              <a:rPr lang="en-US" dirty="0"/>
              <a:t>Bar-Hillel (1960)</a:t>
            </a:r>
          </a:p>
          <a:p>
            <a:pPr lvl="1"/>
            <a:r>
              <a:rPr lang="en-US" dirty="0"/>
              <a:t>MT depends on WSD</a:t>
            </a:r>
          </a:p>
          <a:p>
            <a:pPr lvl="2"/>
            <a:r>
              <a:rPr lang="en-US" dirty="0"/>
              <a:t>WSD is “AI-Complete”</a:t>
            </a:r>
          </a:p>
          <a:p>
            <a:pPr lvl="1"/>
            <a:r>
              <a:rPr lang="en-US" dirty="0"/>
              <a:t>Gale et al. (1992) use flip this </a:t>
            </a:r>
            <a:r>
              <a:rPr lang="en-US" dirty="0" err="1"/>
              <a:t>arg</a:t>
            </a:r>
            <a:endParaRPr lang="en-US" dirty="0"/>
          </a:p>
          <a:p>
            <a:pPr lvl="2"/>
            <a:r>
              <a:rPr lang="en-US" dirty="0"/>
              <a:t>Use translations to label senses</a:t>
            </a:r>
          </a:p>
          <a:p>
            <a:pPr lvl="3"/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/>
              <a:t>banque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“money” sense</a:t>
            </a:r>
          </a:p>
          <a:p>
            <a:pPr lvl="3"/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r>
              <a:rPr lang="en-US" dirty="0">
                <a:sym typeface="Wingdings" pitchFamily="2" charset="2"/>
              </a:rPr>
              <a:t>  “river” sense</a:t>
            </a:r>
          </a:p>
          <a:p>
            <a:pPr lvl="2"/>
            <a:r>
              <a:rPr lang="en-US" dirty="0">
                <a:sym typeface="Wingdings" pitchFamily="2" charset="2"/>
              </a:rPr>
              <a:t>After labelling, throw out translations</a:t>
            </a:r>
            <a:endParaRPr lang="en-US" dirty="0"/>
          </a:p>
        </p:txBody>
      </p:sp>
      <p:pic>
        <p:nvPicPr>
          <p:cNvPr id="6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7707CBE8-CBE5-EF52-8E52-82FD845BA9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6727" y="1825625"/>
            <a:ext cx="4112545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DB4B93-01D2-F89C-F574-0C2A3988F880}"/>
              </a:ext>
            </a:extLst>
          </p:cNvPr>
          <p:cNvSpPr/>
          <p:nvPr/>
        </p:nvSpPr>
        <p:spPr>
          <a:xfrm>
            <a:off x="7025053" y="2054070"/>
            <a:ext cx="3429001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2A3BEB-DB65-EE92-B119-77ABA4C6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74" t="13919" r="21634" b="18722"/>
          <a:stretch/>
        </p:blipFill>
        <p:spPr>
          <a:xfrm>
            <a:off x="1205673" y="2719801"/>
            <a:ext cx="3793928" cy="47737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004CD97-FD47-10B7-6505-6C00EACFBA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8" t="24117" r="26016" b="21325"/>
          <a:stretch/>
        </p:blipFill>
        <p:spPr>
          <a:xfrm>
            <a:off x="1236447" y="2243201"/>
            <a:ext cx="3793927" cy="44342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95E69-A04B-8ABD-3A46-982969F7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91290-BE4D-3538-7EC0-E7FFB01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196B59-75D3-5355-5255-E56E8FAF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2482DC-57C3-942F-A1F7-32949420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Anglo-Centered Baseline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AAA26-82F5-6BC0-C9A9-CEE0F2F6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English as Pivot Language</a:t>
            </a:r>
          </a:p>
          <a:p>
            <a:r>
              <a:rPr lang="en-US" dirty="0"/>
              <a:t>Anglo-Centered Vision Task:</a:t>
            </a:r>
          </a:p>
          <a:p>
            <a:pPr lvl="1"/>
            <a:r>
              <a:rPr lang="en-US" dirty="0"/>
              <a:t>Input: Picture</a:t>
            </a:r>
          </a:p>
          <a:p>
            <a:pPr lvl="1"/>
            <a:r>
              <a:rPr lang="en-US" dirty="0"/>
              <a:t>Output: English Caption</a:t>
            </a:r>
          </a:p>
          <a:p>
            <a:r>
              <a:rPr lang="en-US" dirty="0"/>
              <a:t>If you want a caption in another language:</a:t>
            </a:r>
          </a:p>
          <a:p>
            <a:pPr lvl="1"/>
            <a:r>
              <a:rPr lang="en-US" dirty="0"/>
              <a:t>Just translate English caption to that language</a:t>
            </a:r>
          </a:p>
          <a:p>
            <a:pPr lvl="1"/>
            <a:endParaRPr lang="en-US" dirty="0"/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Can we do better than that?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CA1A8-A61C-8AE9-EA28-ECF32DE8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9E7AC-A733-C794-B3F0-0B04F6C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EF846-9C99-5B5A-AC6B-D372B29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0356108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A07F9D-8E6A-A8B6-5484-8D207778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Agreement (A) on Emotion Labels: </a:t>
            </a:r>
            <a:br>
              <a:rPr lang="en-US" dirty="0"/>
            </a:br>
            <a:r>
              <a:rPr lang="en-US" dirty="0"/>
              <a:t>More A: Landscapes </a:t>
            </a:r>
            <a:r>
              <a:rPr lang="en-US" dirty="0">
                <a:sym typeface="Wingdings" pitchFamily="2" charset="2"/>
              </a:rPr>
              <a:t> Less A: Sketches</a:t>
            </a:r>
            <a:endParaRPr lang="en-US" dirty="0"/>
          </a:p>
        </p:txBody>
      </p:sp>
      <p:pic>
        <p:nvPicPr>
          <p:cNvPr id="14" name="Content Placeholder 13" descr="A collage of art&#10;&#10;Description automatically generated">
            <a:extLst>
              <a:ext uri="{FF2B5EF4-FFF2-40B4-BE49-F238E27FC236}">
                <a16:creationId xmlns:a16="http://schemas.microsoft.com/office/drawing/2014/main" id="{2E2277EF-5340-0B3E-A3D4-E73A35A115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1392" y="1825625"/>
            <a:ext cx="4455216" cy="4351338"/>
          </a:xfrm>
        </p:spPr>
      </p:pic>
      <p:pic>
        <p:nvPicPr>
          <p:cNvPr id="16" name="Content Placeholder 15" descr="A table of numbers and text&#10;&#10;Description automatically generated">
            <a:extLst>
              <a:ext uri="{FF2B5EF4-FFF2-40B4-BE49-F238E27FC236}">
                <a16:creationId xmlns:a16="http://schemas.microsoft.com/office/drawing/2014/main" id="{6ADE4C27-627F-290A-6131-E2B2744F6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179" y="1825625"/>
            <a:ext cx="4979641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51151-45EF-5492-3C88-79B378FB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CDE51-BA95-BDB2-32D4-AB5E0B02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CA1CBC-C075-58A1-FD65-53C8C5BB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22424947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604702A-F180-7EE8-CCD4-3229EDD6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 on Emotion Labels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8CCFFF-DB3E-1C88-48F7-29603F0CB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Genre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2DAC21-F74B-40E5-DE67-BDCE48094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By Language (or perhaps Education?)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08C30-170E-56D3-2D45-91D6DC32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102</a:t>
            </a:fld>
            <a:endParaRPr lang="en-US"/>
          </a:p>
        </p:txBody>
      </p:sp>
      <p:pic>
        <p:nvPicPr>
          <p:cNvPr id="17" name="Content Placeholder 13" descr="A collage of art&#10;&#10;Description automatically generated">
            <a:extLst>
              <a:ext uri="{FF2B5EF4-FFF2-40B4-BE49-F238E27FC236}">
                <a16:creationId xmlns:a16="http://schemas.microsoft.com/office/drawing/2014/main" id="{75C27438-30EC-5E2D-DC77-1612BF5F9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2407" y="2505075"/>
            <a:ext cx="3772548" cy="368458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B9C53240-AB46-A1D1-31FB-1787C63946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6043" y="2505075"/>
            <a:ext cx="4035501" cy="368458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980F3-4CCA-9DB3-E0C9-3A7C0FCC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BF7F4-36AD-926C-6650-64BAA7F2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42819666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AECE3B-35A2-8615-EC0B-6DC74BC1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A0C285-97DD-4EB2-0E03-75001D12F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PMI</a:t>
            </a:r>
          </a:p>
          <a:p>
            <a:r>
              <a:rPr lang="en-US" dirty="0"/>
              <a:t>Word2Vec: Factored PMI</a:t>
            </a:r>
          </a:p>
          <a:p>
            <a:r>
              <a:rPr lang="en-US" dirty="0"/>
              <a:t>BERT</a:t>
            </a:r>
          </a:p>
          <a:p>
            <a:r>
              <a:rPr lang="en-US" dirty="0"/>
              <a:t>Multi-lingual &amp; Multi-modal BERT</a:t>
            </a:r>
          </a:p>
          <a:p>
            <a:pPr lvl="1"/>
            <a:r>
              <a:rPr lang="en-US" dirty="0"/>
              <a:t>One Model to RULE THEM ALL???</a:t>
            </a:r>
          </a:p>
          <a:p>
            <a:r>
              <a:rPr lang="en-US" dirty="0"/>
              <a:t>VAD: Latent Dimensions </a:t>
            </a:r>
            <a:r>
              <a:rPr lang="en-US" dirty="0">
                <a:sym typeface="Wingdings" pitchFamily="2" charset="2"/>
              </a:rPr>
              <a:t> Interpretable Dimensions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E073B-506A-AC22-08AD-422773B6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4B433-22D2-C061-7106-73ED696B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9785E-5846-CDDD-C532-B4A88C70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2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Monolingual Senses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Bilingual Senses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6DF885-7659-ED00-7112-3CBD1567C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1D9BF-563E-E5A1-CE22-38448CBC9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Bilingual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C2BC4-B74C-0978-7666-E0883E064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Ambiguous in English</a:t>
            </a:r>
          </a:p>
          <a:p>
            <a:pPr lvl="1"/>
            <a:r>
              <a:rPr lang="en-US" dirty="0"/>
              <a:t>But not in French</a:t>
            </a:r>
          </a:p>
          <a:p>
            <a:endParaRPr lang="en-US" i="1" dirty="0"/>
          </a:p>
          <a:p>
            <a:r>
              <a:rPr lang="en-US" i="1" dirty="0"/>
              <a:t>bank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banque</a:t>
            </a:r>
            <a:endParaRPr lang="en-US" i="1" dirty="0">
              <a:sym typeface="Wingdings" pitchFamily="2" charset="2"/>
            </a:endParaRPr>
          </a:p>
          <a:p>
            <a:r>
              <a:rPr lang="en-US" i="1" dirty="0">
                <a:sym typeface="Wingdings" pitchFamily="2" charset="2"/>
              </a:rPr>
              <a:t>bank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banc</a:t>
            </a:r>
            <a:endParaRPr lang="en-US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0747A2-2618-13CF-BF6E-95DD5FB69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Monolingual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81998C-96F4-DD5E-D1DD-DC2A65C2C0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Equally ambiguous in both languages</a:t>
            </a:r>
          </a:p>
          <a:p>
            <a:endParaRPr lang="en-US" i="1" dirty="0"/>
          </a:p>
          <a:p>
            <a:r>
              <a:rPr lang="en-US" i="1" dirty="0"/>
              <a:t>interest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fr-FR" i="1" dirty="0"/>
              <a:t>intérêt</a:t>
            </a:r>
            <a:endParaRPr lang="en-US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F15E9-DA4A-6E99-B6B1-F582572B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ABB3D-0242-DB48-6D91-44B6BA48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13993-5194-1215-880F-753348A6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5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A4B287D-6FD5-A3C6-912D-EF7A1B0A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Parallel Corpora?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D4FEA6-33F5-2507-108A-36EC6F252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Limited genres: </a:t>
            </a:r>
          </a:p>
          <a:p>
            <a:pPr lvl="2"/>
            <a:r>
              <a:rPr lang="en-US" dirty="0"/>
              <a:t>Parliamentary Debates </a:t>
            </a:r>
          </a:p>
          <a:p>
            <a:pPr lvl="2"/>
            <a:r>
              <a:rPr lang="en-US" dirty="0"/>
              <a:t>Bible</a:t>
            </a:r>
          </a:p>
          <a:p>
            <a:pPr lvl="2"/>
            <a:r>
              <a:rPr lang="en-US" dirty="0"/>
              <a:t>Wikipedia: </a:t>
            </a:r>
          </a:p>
          <a:p>
            <a:pPr lvl="3"/>
            <a:r>
              <a:rPr lang="en-US" dirty="0"/>
              <a:t>Widely believed Wikipedia is a comparable corpus, </a:t>
            </a:r>
          </a:p>
          <a:p>
            <a:pPr lvl="3"/>
            <a:r>
              <a:rPr lang="en-US" dirty="0"/>
              <a:t>but there is more translation than people realize</a:t>
            </a:r>
          </a:p>
          <a:p>
            <a:r>
              <a:rPr lang="en-US" dirty="0" err="1"/>
              <a:t>Translationese</a:t>
            </a:r>
            <a:endParaRPr lang="en-US" dirty="0"/>
          </a:p>
          <a:p>
            <a:pPr lvl="1"/>
            <a:r>
              <a:rPr lang="en-US" dirty="0"/>
              <a:t>“Unnatural” natural language</a:t>
            </a:r>
          </a:p>
          <a:p>
            <a:pPr lvl="1"/>
            <a:r>
              <a:rPr lang="en-US" dirty="0"/>
              <a:t>Anglocentric Biases / Filter Bubbles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DD6A2-7BC8-D26B-C5AA-E0178D65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9A26E-C516-2C2B-1F72-3CAD7942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1301A-63B5-5B68-55FA-C0519AA2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9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E2440F-7E84-5354-B4D2-E2B65BAD8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 Bubbles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E255D27-30C6-A7C9-47D2-DCFBBD75FA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76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9BB693-AF42-DB0C-1012-97902E2B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Criticism: ACL is too focused on English</a:t>
            </a:r>
            <a:br>
              <a:rPr lang="en-US" dirty="0"/>
            </a:br>
            <a:r>
              <a:rPr lang="en-US" sz="2000" dirty="0">
                <a:hlinkClick r:id="rId2"/>
              </a:rPr>
              <a:t>https://thegradient.pub/the-benderrule-on-naming-the-languages-we-study-and-why-it-matters/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F227-D2AF-DA49-3DFA-0B5599AA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9" y="4172605"/>
            <a:ext cx="2433145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285D1A5F-540E-FECD-C1B6-90D1B26A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93640" y="1703608"/>
            <a:ext cx="3856338" cy="493799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6D5DE-2B65-CAC1-D329-DDDBE45B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DD69F-BBD7-9031-4354-19C765CF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21FD-FD6A-88C6-D774-6C7502D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9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0D89B772-E193-C9D5-288A-588DF9FC3B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858"/>
          <a:stretch/>
        </p:blipFill>
        <p:spPr>
          <a:xfrm>
            <a:off x="461926" y="149147"/>
            <a:ext cx="11268147" cy="6203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9AA14-E9E2-153D-BE7E-A4DFFA1D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348" y="5178348"/>
            <a:ext cx="1679652" cy="1679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82AF0-BE6C-D6C2-A4B7-19405A9089C7}"/>
              </a:ext>
            </a:extLst>
          </p:cNvPr>
          <p:cNvSpPr txBox="1"/>
          <p:nvPr/>
        </p:nvSpPr>
        <p:spPr>
          <a:xfrm>
            <a:off x="546410" y="6287998"/>
            <a:ext cx="874720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Weird = Western, Educated, Industrialized, Rich, and Democratic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2651D-D3DB-DC21-870C-6B65A77F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CD33D-89FF-AA75-3C17-EA1EF857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C31BB-C385-B7DB-02E0-783E58C7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3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F9604-0C31-2838-7D46-0AFDD704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Deadly</a:t>
            </a:r>
            <a:br>
              <a:rPr lang="en-US" dirty="0"/>
            </a:br>
            <a:r>
              <a:rPr lang="en-US" dirty="0"/>
              <a:t>Consequences</a:t>
            </a:r>
          </a:p>
        </p:txBody>
      </p:sp>
      <p:pic>
        <p:nvPicPr>
          <p:cNvPr id="8" name="Content Placeholder 7" descr="A person in uniform standing in front of a building with shoes&#10;&#10;Description automatically generated">
            <a:extLst>
              <a:ext uri="{FF2B5EF4-FFF2-40B4-BE49-F238E27FC236}">
                <a16:creationId xmlns:a16="http://schemas.microsoft.com/office/drawing/2014/main" id="{6948B553-7EED-4884-A43B-D34AFC3C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195" y="-285674"/>
            <a:ext cx="5770911" cy="71088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1DBD4-F110-E279-F269-42DD2D84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" y="3620275"/>
            <a:ext cx="3111500" cy="3111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A3FE2-5A63-5085-0271-4530B86A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04603-8190-0261-98CF-0DB5C40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8D21C-C261-C43E-F10B-CE76E8CD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8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E7F-9BC9-0BB1-2643-A0E87634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 Bubble Hypothesis: </a:t>
            </a:r>
            <a:br>
              <a:rPr lang="en-US" dirty="0"/>
            </a:br>
            <a:r>
              <a:rPr lang="en-US" dirty="0"/>
              <a:t>Anglophones don’t know how bad it is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2673-4310-8640-2DD7-2B78FAEB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Nigeria</a:t>
            </a:r>
          </a:p>
          <a:p>
            <a:pPr lvl="1"/>
            <a:r>
              <a:rPr lang="en-US" dirty="0"/>
              <a:t>Tweets are more toxic in Hausa</a:t>
            </a:r>
          </a:p>
          <a:p>
            <a:pPr lvl="1"/>
            <a:r>
              <a:rPr lang="en-US" dirty="0"/>
              <a:t>than in English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3DBA8-CE9E-8434-EAC1-BA2E60E7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8DCEE-AE3D-EF19-7DEA-0359EED3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490C-56ED-98B0-C846-DB98C858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9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B9CD-A83D-51FD-CD50-2C4B6BC53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DC1E78-1B29-BE54-9C12-27BF5522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Growth Languages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71D0E0-095B-9EBE-54C8-39C618A4E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D8D-2C52-7CC9-427F-E34E3D7A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Resources </a:t>
            </a:r>
            <a:r>
              <a:rPr lang="en-US" dirty="0">
                <a:sym typeface="Wingdings" pitchFamily="2" charset="2"/>
              </a:rPr>
              <a:t>&amp; Growth Opportunities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1009-A69A-DD26-94DF-BEE1DEC6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Endangered Languages</a:t>
            </a:r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CC06D6AC-0C8A-18C5-C421-D9CC43D63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1" y="2439878"/>
            <a:ext cx="4402653" cy="371571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32B11-CF30-DE10-1531-9BD46846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40 Million Speakers or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81D19-A6BC-479E-16FA-B820306102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English, Chinese, Hindi, Spanish, Arabic, French, Bengali, Portuguese, Russian, Urdu, Indonesian, German, Japanese, Nigerian Pidgin, Marathi, Telugu, Turkish, Hausa, Tamil, Swahili, Tagalog, Punjabi, Korean, Persian, Javanese, Italian, Gujarati, Thai, Amharic, Kannada, Bhojpuri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28CA-7F56-AB18-7941-A0762CD1A79A}"/>
              </a:ext>
            </a:extLst>
          </p:cNvPr>
          <p:cNvSpPr txBox="1"/>
          <p:nvPr/>
        </p:nvSpPr>
        <p:spPr>
          <a:xfrm>
            <a:off x="5626305" y="1603617"/>
            <a:ext cx="6274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https://en.wikipedia.org/wiki/List_of_languages_by_total_number_of_speakers</a:t>
            </a:r>
            <a:r>
              <a:rPr 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6431-A7BB-8AD2-EEC8-3AEAAD7FD231}"/>
              </a:ext>
            </a:extLst>
          </p:cNvPr>
          <p:cNvSpPr txBox="1"/>
          <p:nvPr/>
        </p:nvSpPr>
        <p:spPr>
          <a:xfrm>
            <a:off x="222423" y="62116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https://en.wikipedia.org/wiki/Endangered_language</a:t>
            </a:r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DAB229-E4CF-B7FD-8F1D-99034B8F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19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4568BDB-06C5-C7ED-9084-562FA2ABACF4}"/>
              </a:ext>
            </a:extLst>
          </p:cNvPr>
          <p:cNvSpPr/>
          <p:nvPr/>
        </p:nvSpPr>
        <p:spPr>
          <a:xfrm>
            <a:off x="8763794" y="6108787"/>
            <a:ext cx="3173567" cy="624376"/>
          </a:xfrm>
          <a:prstGeom prst="wedgeRoundRectCallout">
            <a:avLst>
              <a:gd name="adj1" fmla="val -37416"/>
              <a:gd name="adj2" fmla="val -87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Better Business Case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37B8E-3FCB-E451-A85C-85D54869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5" y="274798"/>
            <a:ext cx="1245476" cy="12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33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A3C5-DEBC-9BA6-C3C0-D7E52E7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5360-6528-3C62-980A-E26C420D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conference papers present new results</a:t>
            </a:r>
          </a:p>
          <a:p>
            <a:pPr lvl="1"/>
            <a:r>
              <a:rPr lang="en-US" dirty="0"/>
              <a:t>We won’t</a:t>
            </a:r>
          </a:p>
          <a:p>
            <a:r>
              <a:rPr lang="en-US" dirty="0"/>
              <a:t>This paper will focus more on opportunities </a:t>
            </a:r>
          </a:p>
          <a:p>
            <a:pPr lvl="1"/>
            <a:r>
              <a:rPr lang="en-US" dirty="0"/>
              <a:t>for the audience to make their own contributions</a:t>
            </a:r>
          </a:p>
          <a:p>
            <a:r>
              <a:rPr lang="en-US" dirty="0"/>
              <a:t>This paper is intended to challenge the community </a:t>
            </a:r>
          </a:p>
          <a:p>
            <a:pPr lvl="1"/>
            <a:r>
              <a:rPr lang="en-US" dirty="0"/>
              <a:t>to think more broadly about </a:t>
            </a:r>
          </a:p>
          <a:p>
            <a:pPr lvl="1"/>
            <a:r>
              <a:rPr lang="en-US" dirty="0"/>
              <a:t>what we can do with comparable corpora. </a:t>
            </a:r>
          </a:p>
          <a:p>
            <a:r>
              <a:rPr lang="en-US" dirty="0"/>
              <a:t>We will start with a review of the history, </a:t>
            </a:r>
          </a:p>
          <a:p>
            <a:pPr lvl="1"/>
            <a:r>
              <a:rPr lang="en-US" dirty="0"/>
              <a:t>and then suggest new directions for future research.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BB55-4A62-81EB-29D3-7F7A4711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E3293-9E68-1CB3-86FB-6E2D6249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F133-21C4-DCCC-720E-59F87A3D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3B20-AD81-A695-0C1D-F44F196A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03CF-24F4-2827-23EE-3B9DFBB7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Good News: More resources than we had for English when we started EMNLP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E4A0D900-80E7-6EA7-E253-09F4BFF0A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C9C0E0-27BA-8474-53C7-0B74DBEA3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/>
          <a:lstStyle/>
          <a:p>
            <a:r>
              <a:rPr lang="en-US" dirty="0"/>
              <a:t>Wikipedia</a:t>
            </a:r>
          </a:p>
          <a:p>
            <a:r>
              <a:rPr lang="en-US" dirty="0"/>
              <a:t>Joshi Classification</a:t>
            </a:r>
          </a:p>
          <a:p>
            <a:r>
              <a:rPr lang="en-US" dirty="0"/>
              <a:t>Semantic Scholar (S2)</a:t>
            </a:r>
          </a:p>
          <a:p>
            <a:r>
              <a:rPr lang="en-US" dirty="0"/>
              <a:t>ACL Anthology</a:t>
            </a:r>
          </a:p>
          <a:p>
            <a:r>
              <a:rPr lang="en-US" dirty="0" err="1"/>
              <a:t>HuggingFace</a:t>
            </a:r>
            <a:r>
              <a:rPr lang="en-US" dirty="0"/>
              <a:t> (HF)</a:t>
            </a:r>
          </a:p>
          <a:p>
            <a:r>
              <a:rPr lang="en-US" dirty="0"/>
              <a:t>Speakers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2F65A-181E-2EA2-5CC7-673E382B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CBBEB-2208-127A-4F1F-62FD4542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2A738-668A-E3AB-5208-B4895967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5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1A5D6-3054-DC56-9A34-BA17E2EB7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8BBE5-D1DC-A867-C5DC-BA9D4BC4C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Inappropriate Uses of Translation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58609BB-D00B-DF9D-6FA2-9C1E938362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82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92E9-F658-043A-C7BE-4047F795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Translation in Corpora/Resources</a:t>
            </a:r>
            <a:br>
              <a:rPr lang="en-US" dirty="0"/>
            </a:br>
            <a:r>
              <a:rPr lang="en-US" dirty="0"/>
              <a:t>(English is often used as a Pivot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F411-8C25-DBB1-2442-DD234EA3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  <a:p>
            <a:r>
              <a:rPr lang="en-US" dirty="0"/>
              <a:t>NRC VAD</a:t>
            </a:r>
          </a:p>
          <a:p>
            <a:r>
              <a:rPr lang="en-US" dirty="0"/>
              <a:t>XNLI</a:t>
            </a:r>
          </a:p>
          <a:p>
            <a:r>
              <a:rPr lang="en-US" dirty="0"/>
              <a:t>Wikipedia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5E71E-8FEC-D489-640C-253B6BA2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598B-8419-2FA8-ACA5-14BE073E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94F7F-E198-34BE-2B93-FA124F0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8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57CA7-5834-7AAE-13E5-AC5DE213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6DE16-925C-5096-C06C-B3D717856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6B1F-DD85-18E7-E5E3-DE6598328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wn.synset</a:t>
            </a:r>
            <a:r>
              <a:rPr lang="en-US" sz="1800" dirty="0"/>
              <a:t>('dog.n.01').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canis_familiaris</a:t>
            </a:r>
            <a:r>
              <a:rPr lang="en-US" sz="1600" dirty="0"/>
              <a:t>', '</a:t>
            </a:r>
            <a:r>
              <a:rPr lang="en-US" sz="1600" dirty="0" err="1"/>
              <a:t>chien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('cat.n.01').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['chat']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('house.n.01').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maison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('bank.n.01').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banque</a:t>
            </a:r>
            <a:r>
              <a:rPr lang="en-US" sz="1600" dirty="0"/>
              <a:t>', 'rive’]</a:t>
            </a:r>
          </a:p>
          <a:p>
            <a:pPr lvl="1"/>
            <a:endParaRPr lang="en-US" sz="1600" dirty="0"/>
          </a:p>
          <a:p>
            <a:r>
              <a:rPr lang="en-US" sz="2000" dirty="0"/>
              <a:t>Supports 32 languages</a:t>
            </a:r>
          </a:p>
          <a:p>
            <a:pPr lvl="1"/>
            <a:r>
              <a:rPr lang="en-US" sz="1600" dirty="0"/>
              <a:t>But few growth languages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D61B5D-3BDB-B157-ACF8-AEDE948A5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Word Sense Disambiguation (WSD)</a:t>
            </a:r>
          </a:p>
        </p:txBody>
      </p:sp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851481DC-8668-8A7E-0D46-3F260306D5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22601" y="2505075"/>
            <a:ext cx="3482385" cy="368458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E3A7BF-A0B3-14D0-B8FF-B55D1973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EB6AB-7CE7-6826-2158-2ECB391C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38BE3-CF43-339C-72F6-449FA3B3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A1A22-A899-D992-B230-6F80E060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135629-7AAB-3A11-96A0-F8E9EEBD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Translation (Pivoting via English)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4214B5-15CB-F4A7-D93E-1F8EAB3DC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0BFFDE-2CA2-D672-0314-2A72E07D7A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wn.synset</a:t>
            </a:r>
            <a:r>
              <a:rPr lang="en-US" sz="1800" dirty="0"/>
              <a:t>('dog.n.01').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canis_familiaris</a:t>
            </a:r>
            <a:r>
              <a:rPr lang="en-US" sz="1600" dirty="0"/>
              <a:t>', '</a:t>
            </a:r>
            <a:r>
              <a:rPr lang="en-US" sz="1600" dirty="0" err="1"/>
              <a:t>chien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('cat.n.01').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['chat']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('house.n.01').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maison</a:t>
            </a:r>
            <a:r>
              <a:rPr lang="en-US" sz="1600" dirty="0"/>
              <a:t>']</a:t>
            </a:r>
          </a:p>
          <a:p>
            <a:r>
              <a:rPr lang="en-US" sz="1800" dirty="0" err="1"/>
              <a:t>wn.synset</a:t>
            </a:r>
            <a:r>
              <a:rPr lang="en-US" sz="1800" dirty="0"/>
              <a:t>('bank.n.01').</a:t>
            </a:r>
            <a:r>
              <a:rPr lang="en-US" sz="1800" dirty="0" err="1"/>
              <a:t>lemma_names</a:t>
            </a:r>
            <a:r>
              <a:rPr lang="en-US" sz="1800" dirty="0"/>
              <a:t>('</a:t>
            </a:r>
            <a:r>
              <a:rPr lang="en-US" sz="1800" dirty="0" err="1"/>
              <a:t>fra</a:t>
            </a:r>
            <a:r>
              <a:rPr lang="en-US" sz="1800" dirty="0"/>
              <a:t>')</a:t>
            </a:r>
          </a:p>
          <a:p>
            <a:pPr lvl="1"/>
            <a:r>
              <a:rPr lang="en-US" sz="1600" dirty="0"/>
              <a:t>['</a:t>
            </a:r>
            <a:r>
              <a:rPr lang="en-US" sz="1600" dirty="0" err="1"/>
              <a:t>banque</a:t>
            </a:r>
            <a:r>
              <a:rPr lang="en-US" sz="1600" dirty="0"/>
              <a:t>', 'rive’]</a:t>
            </a:r>
          </a:p>
          <a:p>
            <a:pPr lvl="1"/>
            <a:endParaRPr lang="en-US" sz="1600" dirty="0"/>
          </a:p>
          <a:p>
            <a:r>
              <a:rPr lang="en-US" sz="2000" dirty="0"/>
              <a:t>Supports 32 languages</a:t>
            </a:r>
          </a:p>
          <a:p>
            <a:pPr lvl="1"/>
            <a:r>
              <a:rPr lang="en-US" sz="1600" dirty="0"/>
              <a:t>But not </a:t>
            </a:r>
            <a:r>
              <a:rPr lang="en-US" sz="1600" dirty="0" err="1"/>
              <a:t>Quecha</a:t>
            </a:r>
            <a:r>
              <a:rPr lang="en-US" sz="1600" dirty="0"/>
              <a:t>, Galician, Hausa, Tamil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FD2352-628E-0DF3-5739-FE1395A81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NRC-VAD (Google Translate)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9FA48E7-8F35-99E9-6CAA-BC7CB69E8832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279630" y="2505075"/>
          <a:ext cx="5607570" cy="3904869"/>
        </p:xfrm>
        <a:graphic>
          <a:graphicData uri="http://schemas.openxmlformats.org/drawingml/2006/table">
            <a:tbl>
              <a:tblPr/>
              <a:tblGrid>
                <a:gridCol w="1121514">
                  <a:extLst>
                    <a:ext uri="{9D8B030D-6E8A-4147-A177-3AD203B41FA5}">
                      <a16:colId xmlns:a16="http://schemas.microsoft.com/office/drawing/2014/main" val="1271285127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356662959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751249853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528000624"/>
                    </a:ext>
                  </a:extLst>
                </a:gridCol>
                <a:gridCol w="1121514">
                  <a:extLst>
                    <a:ext uri="{9D8B030D-6E8A-4147-A177-3AD203B41FA5}">
                      <a16:colId xmlns:a16="http://schemas.microsoft.com/office/drawing/2014/main" val="1008338679"/>
                    </a:ext>
                  </a:extLst>
                </a:gridCol>
              </a:tblGrid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English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Hausa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Arousal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Dominance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72976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aaaaaaa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193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aaaah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0052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aardvark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ardvark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36851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abin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mamaki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57889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abacus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30275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abalone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1811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DACEF7-D25E-3430-ECE4-6CC9DAE1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6885E-7F3F-8937-BEA0-4FAF08B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A771-7321-8388-C143-EBD98708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052E89E-2E61-D939-08C3-C389AE6BF9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33476" y="1244120"/>
            <a:ext cx="8458524" cy="5336551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F564AAC-0547-CE3B-95EA-22ED27C58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Uses of Translation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3DC98F-3852-8AA5-862A-0505DE69A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270" y="1640959"/>
            <a:ext cx="3199939" cy="2798134"/>
          </a:xfrm>
        </p:spPr>
        <p:txBody>
          <a:bodyPr/>
          <a:lstStyle/>
          <a:p>
            <a:r>
              <a:rPr lang="en-US" dirty="0"/>
              <a:t>XNLI</a:t>
            </a:r>
          </a:p>
          <a:p>
            <a:r>
              <a:rPr lang="en-US" dirty="0"/>
              <a:t>Lexicographers reject </a:t>
            </a:r>
          </a:p>
          <a:p>
            <a:pPr lvl="1"/>
            <a:r>
              <a:rPr lang="en-US" dirty="0" err="1"/>
              <a:t>translationese</a:t>
            </a:r>
            <a:r>
              <a:rPr lang="en-US" dirty="0"/>
              <a:t> as</a:t>
            </a:r>
          </a:p>
          <a:p>
            <a:pPr lvl="1"/>
            <a:r>
              <a:rPr lang="en-US" dirty="0"/>
              <a:t> “unnatural” natural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4544F-FC72-2941-1EFD-EB400DAC3C67}"/>
              </a:ext>
            </a:extLst>
          </p:cNvPr>
          <p:cNvSpPr txBox="1"/>
          <p:nvPr/>
        </p:nvSpPr>
        <p:spPr>
          <a:xfrm>
            <a:off x="787270" y="6211339"/>
            <a:ext cx="460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https://en.wiktionary.org/wiki/translationese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19462-6F5D-F6AA-F634-373DCC2E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137AA-AFA2-960E-40AC-AC10135C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C50B-0DAA-BA76-A4AB-A1B45539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5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web page&#10;&#10;Description automatically generated">
            <a:extLst>
              <a:ext uri="{FF2B5EF4-FFF2-40B4-BE49-F238E27FC236}">
                <a16:creationId xmlns:a16="http://schemas.microsoft.com/office/drawing/2014/main" id="{1F132838-9512-72AF-5863-C5056CCCAF5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2046" y="176233"/>
            <a:ext cx="7922870" cy="6375980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FC222-4BEF-DA3B-27E5-074A7701F96F}"/>
              </a:ext>
            </a:extLst>
          </p:cNvPr>
          <p:cNvSpPr/>
          <p:nvPr/>
        </p:nvSpPr>
        <p:spPr>
          <a:xfrm>
            <a:off x="277792" y="2054506"/>
            <a:ext cx="4930816" cy="34724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27D406-721C-2E79-672F-ACB9A71DE387}"/>
              </a:ext>
            </a:extLst>
          </p:cNvPr>
          <p:cNvSpPr/>
          <p:nvPr/>
        </p:nvSpPr>
        <p:spPr>
          <a:xfrm>
            <a:off x="277792" y="5856743"/>
            <a:ext cx="7407798" cy="57299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2C31C285-F281-94ED-20AB-140BA327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16" y="305787"/>
            <a:ext cx="4020109" cy="625350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0D9D911-7B91-B264-142E-B3B271F3188E}"/>
              </a:ext>
            </a:extLst>
          </p:cNvPr>
          <p:cNvSpPr/>
          <p:nvPr/>
        </p:nvSpPr>
        <p:spPr>
          <a:xfrm>
            <a:off x="8671368" y="1170326"/>
            <a:ext cx="5652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DFCEE0-7E50-6056-A4C8-6262CADD0F24}"/>
              </a:ext>
            </a:extLst>
          </p:cNvPr>
          <p:cNvSpPr/>
          <p:nvPr/>
        </p:nvSpPr>
        <p:spPr>
          <a:xfrm>
            <a:off x="10322690" y="3012630"/>
            <a:ext cx="1280930" cy="28229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4690E-981D-4E2D-BD8E-DF02F990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3AED-F553-38DE-7E61-EE00257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ACCF-DA21-DD12-E478-429BCCA9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AFE4FF-8B7E-1E79-EBD4-858FB1F4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is not Translation-Free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37C8A-8ED1-40E0-36F0-01E5962D1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https://ha.wikipedia.org/wiki/Harshen_Kx%CA%BCa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0048D-441B-F0FD-9C07-0A00764D62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40775"/>
            <a:ext cx="5157787" cy="321318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71FDA-474E-6E28-5C98-D8BA609E5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https://en.wikipedia.org/wiki/Kx%CA%BCa_languages</a:t>
            </a:r>
            <a:r>
              <a:rPr lang="en-US" dirty="0"/>
              <a:t> 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F9655CD-E97D-DDD7-B5B7-5CD5B88E97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867302"/>
            <a:ext cx="5183188" cy="2960134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8413FF-865B-A88E-7B94-F10D74579018}"/>
              </a:ext>
            </a:extLst>
          </p:cNvPr>
          <p:cNvSpPr/>
          <p:nvPr/>
        </p:nvSpPr>
        <p:spPr>
          <a:xfrm>
            <a:off x="1782501" y="1701103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163F89-0DE1-7C73-F620-C7BD265F7BAE}"/>
              </a:ext>
            </a:extLst>
          </p:cNvPr>
          <p:cNvSpPr/>
          <p:nvPr/>
        </p:nvSpPr>
        <p:spPr>
          <a:xfrm>
            <a:off x="7054708" y="171338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2B5706-CACB-0635-6D3D-CF84B827244B}"/>
              </a:ext>
            </a:extLst>
          </p:cNvPr>
          <p:cNvSpPr/>
          <p:nvPr/>
        </p:nvSpPr>
        <p:spPr>
          <a:xfrm>
            <a:off x="5319532" y="3254039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6DEF9B-DCB7-8D2F-334F-64FF4E5ADBC1}"/>
              </a:ext>
            </a:extLst>
          </p:cNvPr>
          <p:cNvSpPr/>
          <p:nvPr/>
        </p:nvSpPr>
        <p:spPr>
          <a:xfrm>
            <a:off x="10610126" y="3132505"/>
            <a:ext cx="700269" cy="45056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EC059D-76BD-86FC-9580-8AC2D399B77F}"/>
              </a:ext>
            </a:extLst>
          </p:cNvPr>
          <p:cNvSpPr/>
          <p:nvPr/>
        </p:nvSpPr>
        <p:spPr>
          <a:xfrm>
            <a:off x="9909857" y="3704608"/>
            <a:ext cx="1520143" cy="1325563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BE8FE-C278-EDAC-D55C-D631C917B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779FE-268D-F939-D45D-4B62F413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AD339-7D29-9276-D01B-DCB35A0C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98393D2-FC68-0F13-AF47-91B2D220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056" y="1030670"/>
            <a:ext cx="4409954" cy="4067978"/>
          </a:xfrm>
        </p:spPr>
        <p:txBody>
          <a:bodyPr/>
          <a:lstStyle/>
          <a:p>
            <a:r>
              <a:rPr lang="en-US" dirty="0"/>
              <a:t>How much translation is there in Wikipedia?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Answer: 90% of Hausa Pages</a:t>
            </a:r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A17695FE-5D01-599E-23CD-F36DCFBC010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6259" y="70909"/>
            <a:ext cx="6869575" cy="6635158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0ADB4D-12E8-776A-9D5E-FD0AD5977D41}"/>
              </a:ext>
            </a:extLst>
          </p:cNvPr>
          <p:cNvSpPr/>
          <p:nvPr/>
        </p:nvSpPr>
        <p:spPr>
          <a:xfrm>
            <a:off x="1138603" y="4812151"/>
            <a:ext cx="756139" cy="25221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976C3-D7BD-2F7D-5ADA-6CDC0AEF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EFF18-4ACA-1AF0-56BA-D4563F81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FD3A3-561A-7B38-E124-63314508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8190C6-643D-3232-2183-8AA52C71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 (a) Review; (b) Suggestions for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F4BE-CA5B-AC99-BE8A-C2C95482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success of chat bots in many languages demonstrates </a:t>
            </a:r>
          </a:p>
          <a:p>
            <a:pPr lvl="1"/>
            <a:r>
              <a:rPr lang="en-US" dirty="0"/>
              <a:t>the power of comparable corpora (CC) </a:t>
            </a:r>
          </a:p>
          <a:p>
            <a:pPr lvl="1"/>
            <a:r>
              <a:rPr lang="en-US" dirty="0"/>
              <a:t>and pivoting via English.</a:t>
            </a:r>
          </a:p>
          <a:p>
            <a:r>
              <a:rPr lang="en-US" dirty="0"/>
              <a:t>We will start with a review of the history of CC, </a:t>
            </a:r>
          </a:p>
          <a:p>
            <a:pPr lvl="1"/>
            <a:r>
              <a:rPr lang="en-US" dirty="0"/>
              <a:t>and then suggest new directions for future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5F325-2A24-C00D-23B8-2C74607203DE}"/>
              </a:ext>
            </a:extLst>
          </p:cNvPr>
          <p:cNvSpPr txBox="1"/>
          <p:nvPr/>
        </p:nvSpPr>
        <p:spPr>
          <a:xfrm>
            <a:off x="1160586" y="27212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52365-26C8-C384-AFDF-E30EFC99C04F}"/>
              </a:ext>
            </a:extLst>
          </p:cNvPr>
          <p:cNvSpPr txBox="1"/>
          <p:nvPr/>
        </p:nvSpPr>
        <p:spPr>
          <a:xfrm>
            <a:off x="1182566" y="23070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👍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1980F-8564-DAD6-A4B3-D94D83B4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70E70-16CD-E761-F9F6-FB0DDBEB7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B76DE-042E-BFC4-BCD1-2BDA7604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8E0F-B0D8-F21E-A1FE-613DB39B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F6CB22-B7B4-65B9-B039-060C06831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Bilingual Lexicon Induction (BLI)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3C259A2-2696-2854-D07F-24B434AEB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65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2A9D-A11A-EFA6-A6EC-AF2B92DC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MUSE Task: </a:t>
            </a:r>
            <a:br>
              <a:rPr lang="en-US" dirty="0"/>
            </a:br>
            <a:r>
              <a:rPr lang="en-US" dirty="0"/>
              <a:t>An Application of Comparable Corpora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Inputs</a:t>
                </a:r>
              </a:p>
              <a:p>
                <a:pPr lvl="1"/>
                <a:r>
                  <a:rPr lang="en-US" dirty="0"/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words to vectors</a:t>
                </a:r>
              </a:p>
              <a:p>
                <a:pPr lvl="1"/>
                <a:r>
                  <a:rPr lang="en-US" dirty="0"/>
                  <a:t>Gold set of bilingual </a:t>
                </a:r>
                <a:r>
                  <a:rPr lang="en-US" dirty="0" err="1"/>
                  <a:t>dict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2"/>
                <a:r>
                  <a:rPr lang="en-US" dirty="0"/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split into test and train</a:t>
                </a:r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Inference</a:t>
                </a:r>
              </a:p>
              <a:p>
                <a:pPr lvl="1"/>
                <a:r>
                  <a:rPr lang="en-US" dirty="0"/>
                  <a:t>Given word </a:t>
                </a:r>
                <a:r>
                  <a:rPr lang="en-US" i="1" dirty="0"/>
                  <a:t>w</a:t>
                </a:r>
                <a:r>
                  <a:rPr lang="en-US" dirty="0"/>
                  <a:t> in source lang</a:t>
                </a:r>
              </a:p>
              <a:p>
                <a:pPr lvl="1"/>
                <a:r>
                  <a:rPr lang="en-US" dirty="0"/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50158-E400-CB30-51D5-794B97933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751B92CC-B904-98C2-6F2F-05B0C5BEB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16295" y="1825625"/>
            <a:ext cx="5550259" cy="39001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0BDEF-3F68-6596-57C5-76A8FC09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D46C7-77D9-5276-A71E-F5E019D3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65B18-0739-E162-55FA-00295938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6230-E9A5-85BE-1681-6F43C392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1F19-3995-70F8-833E-8C4246CA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MUSE Task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C1C5D8-92FF-1AEC-1BCC-821CD638C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Embeddings,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for 30 languages: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maps words to vectors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Gold set of bilingual 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dict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for 110 language pairs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maps words in one language to their equivalent in another language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are split into test and train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Training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Learn a rotation,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Inference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Given word </a:t>
                </a:r>
                <a:r>
                  <a:rPr lang="en-US" i="1" dirty="0">
                    <a:solidFill>
                      <a:schemeClr val="bg2">
                        <a:lumMod val="75000"/>
                      </a:schemeClr>
                    </a:solidFill>
                  </a:rPr>
                  <a:t>w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in source lang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Find closest  word in target lang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1C1C48-68C9-DCB4-2D24-8A25E7538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F7FD-64DA-0EC4-C7C3-3C5F18190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Gold Dictionary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A97E0080-D9A1-4178-3882-48F066A332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30943" y="2505075"/>
            <a:ext cx="3465701" cy="36845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6F075-12EF-0BE1-A073-E261920D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E01FD-7FBE-AF2F-596D-A59F6E44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065B6-32AF-71CB-AE36-C948F10D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60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069D-FBF2-0E6C-B365-5327E863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MUSE Task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Word Sense Disambiguation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AD8CF1-71D7-FC3D-5999-A54D657D3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4D3402-2601-FDCA-F010-AD95314BC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WSD (Gale et al.,1992)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91C676-2585-23A9-58FD-6FF081DF3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MUSE (Gold)</a:t>
            </a:r>
          </a:p>
        </p:txBody>
      </p:sp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D216EE76-69C6-0363-F27E-0D655FA668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75414"/>
            <a:ext cx="3771900" cy="4010126"/>
          </a:xfrm>
        </p:spPr>
      </p:pic>
      <p:pic>
        <p:nvPicPr>
          <p:cNvPr id="4" name="Content Placeholder 5" descr="A table of words&#10;&#10;Description automatically generated">
            <a:extLst>
              <a:ext uri="{FF2B5EF4-FFF2-40B4-BE49-F238E27FC236}">
                <a16:creationId xmlns:a16="http://schemas.microsoft.com/office/drawing/2014/main" id="{5033C202-0139-28A0-EA8D-986FE49C9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67485" y="2650147"/>
            <a:ext cx="3694611" cy="3909137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521E3C-C4A1-AAD9-2BA5-D5DDDAC6AA01}"/>
              </a:ext>
            </a:extLst>
          </p:cNvPr>
          <p:cNvSpPr/>
          <p:nvPr/>
        </p:nvSpPr>
        <p:spPr>
          <a:xfrm>
            <a:off x="3003408" y="3117294"/>
            <a:ext cx="671778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F091D5-BB15-254F-7B50-C166B330C4C9}"/>
              </a:ext>
            </a:extLst>
          </p:cNvPr>
          <p:cNvSpPr/>
          <p:nvPr/>
        </p:nvSpPr>
        <p:spPr>
          <a:xfrm>
            <a:off x="7346808" y="2858075"/>
            <a:ext cx="1726854" cy="2193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10B7D4-E970-1D9A-98DE-A57695550435}"/>
              </a:ext>
            </a:extLst>
          </p:cNvPr>
          <p:cNvSpPr/>
          <p:nvPr/>
        </p:nvSpPr>
        <p:spPr>
          <a:xfrm>
            <a:off x="8154867" y="6306124"/>
            <a:ext cx="918796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C38802-AEFB-7EF6-D8D3-36A555317E2F}"/>
              </a:ext>
            </a:extLst>
          </p:cNvPr>
          <p:cNvSpPr/>
          <p:nvPr/>
        </p:nvSpPr>
        <p:spPr>
          <a:xfrm>
            <a:off x="6280262" y="5614462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0148F50-A038-E08D-9C1D-03D79EDDE979}"/>
              </a:ext>
            </a:extLst>
          </p:cNvPr>
          <p:cNvSpPr/>
          <p:nvPr/>
        </p:nvSpPr>
        <p:spPr>
          <a:xfrm>
            <a:off x="9385788" y="5237404"/>
            <a:ext cx="1670538" cy="563809"/>
          </a:xfrm>
          <a:prstGeom prst="wedgeRoundRectCallout">
            <a:avLst>
              <a:gd name="adj1" fmla="val -113175"/>
              <a:gd name="adj2" fmla="val 273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78F4F-3022-316E-D3AB-5572751A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FF8523-D2F9-3054-1A96-8C24D472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83475D-8126-F268-A432-CA196CF8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ADFF-2725-4CEC-311F-FC085B78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27245688-A021-A87C-638D-98F298ABE3A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468923" y="156031"/>
            <a:ext cx="3771900" cy="4010025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F8AA19-166A-F0BE-B6DA-9E4BF2F250FA}"/>
              </a:ext>
            </a:extLst>
          </p:cNvPr>
          <p:cNvSpPr/>
          <p:nvPr/>
        </p:nvSpPr>
        <p:spPr>
          <a:xfrm>
            <a:off x="618017" y="3192276"/>
            <a:ext cx="1874604" cy="186751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2317FED-AE16-7643-A1F5-6F28FC16D1B3}"/>
              </a:ext>
            </a:extLst>
          </p:cNvPr>
          <p:cNvSpPr/>
          <p:nvPr/>
        </p:nvSpPr>
        <p:spPr>
          <a:xfrm>
            <a:off x="3511355" y="2531084"/>
            <a:ext cx="1670538" cy="563809"/>
          </a:xfrm>
          <a:prstGeom prst="wedgeRoundRectCallout">
            <a:avLst>
              <a:gd name="adj1" fmla="val -101860"/>
              <a:gd name="adj2" fmla="val 74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SRC=TGT</a:t>
            </a:r>
          </a:p>
        </p:txBody>
      </p:sp>
      <p:pic>
        <p:nvPicPr>
          <p:cNvPr id="16" name="Picture 1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19A35A0-54F2-2BFD-DF0C-063A4812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5" y="4193335"/>
            <a:ext cx="8544780" cy="255322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8524A3-733E-28C8-E1F7-A0CF283EF553}"/>
              </a:ext>
            </a:extLst>
          </p:cNvPr>
          <p:cNvSpPr/>
          <p:nvPr/>
        </p:nvSpPr>
        <p:spPr>
          <a:xfrm>
            <a:off x="3702652" y="4398287"/>
            <a:ext cx="1479241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17E6957-87E2-2CCB-CD08-AA147357E6A6}"/>
              </a:ext>
            </a:extLst>
          </p:cNvPr>
          <p:cNvSpPr/>
          <p:nvPr/>
        </p:nvSpPr>
        <p:spPr>
          <a:xfrm>
            <a:off x="6514725" y="4398287"/>
            <a:ext cx="1631348" cy="147057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97,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21 – 73,471 = 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3,5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Gem </a:t>
                </a:r>
                <a:r>
                  <a:rPr lang="en-US" dirty="0" err="1"/>
                  <a:t>dict</a:t>
                </a:r>
                <a:r>
                  <a:rPr lang="en-US" dirty="0"/>
                  <a:t> has 20k words</a:t>
                </a:r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153BDE1-843F-D419-C08B-C1F608482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81" y="326537"/>
                <a:ext cx="5181600" cy="1203325"/>
              </a:xfrm>
              <a:prstGeom prst="rect">
                <a:avLst/>
              </a:prstGeom>
              <a:blipFill>
                <a:blip r:embed="rId5"/>
                <a:stretch>
                  <a:fillRect l="-1956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A93E981-811F-0340-1E69-0F839117789C}"/>
              </a:ext>
            </a:extLst>
          </p:cNvPr>
          <p:cNvSpPr/>
          <p:nvPr/>
        </p:nvSpPr>
        <p:spPr>
          <a:xfrm>
            <a:off x="8350178" y="2519709"/>
            <a:ext cx="2385230" cy="1106658"/>
          </a:xfrm>
          <a:prstGeom prst="wedgeRoundRectCallout">
            <a:avLst>
              <a:gd name="adj1" fmla="val -61312"/>
              <a:gd name="adj2" fmla="val 1126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FastText</a:t>
            </a:r>
            <a:r>
              <a:rPr lang="en-US" sz="2400" dirty="0"/>
              <a:t> embeddings use spelling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5BB159-43E3-E7B9-F2A9-7E839317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E2008-D3CB-D3D7-92A3-2D130AC0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B519F-5CF8-A453-5620-79234E33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1ED2-F646-8F6E-C113-E0AF60D56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39992-B8F2-2E77-CE8B-35C802D99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DE1C7D3-9184-3052-87CF-FD9B07EB1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12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2F45-3112-BCA1-1238-A1E0775B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D893-BFC5-D6B3-A118-B00BA173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pPr lvl="1"/>
            <a:r>
              <a:rPr lang="en-US" dirty="0"/>
              <a:t>Comparisons at word level</a:t>
            </a:r>
          </a:p>
          <a:p>
            <a:r>
              <a:rPr lang="en-US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443D6-7683-17BC-75E1-8BF154DC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87EE1-0002-0FC4-7D4E-6EACBB60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A878D-478B-E438-3EDC-FF6B0281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46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AAEC-7E88-98DE-4D57-89925A120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923CF9-4DC5-4E73-2449-8DA95BFF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(Over)-Simplifies Lexicon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5845C-4ED3-7E81-C416-81EB1D41AC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BLI assumes word-for-word translations (no phrases)</a:t>
            </a:r>
          </a:p>
          <a:p>
            <a:pPr lvl="1"/>
            <a:r>
              <a:rPr lang="en-US" i="1" dirty="0"/>
              <a:t>ask for</a:t>
            </a:r>
          </a:p>
          <a:p>
            <a:pPr lvl="1"/>
            <a:r>
              <a:rPr lang="en-US" i="1" dirty="0"/>
              <a:t>request </a:t>
            </a:r>
          </a:p>
          <a:p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Corpora are all we need</a:t>
            </a:r>
          </a:p>
          <a:p>
            <a:pPr lvl="2"/>
            <a:r>
              <a:rPr lang="en-US" i="1" dirty="0"/>
              <a:t>You shall know a word by the company it keeps </a:t>
            </a:r>
            <a:r>
              <a:rPr lang="en-US" dirty="0"/>
              <a:t>– Firth (1957)</a:t>
            </a:r>
            <a:endParaRPr lang="en-US" i="1" dirty="0"/>
          </a:p>
          <a:p>
            <a:pPr lvl="1"/>
            <a:r>
              <a:rPr lang="en-US" dirty="0"/>
              <a:t>No semantics, etymology, etc.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ECD9C3-35BB-91B6-D7F3-48ABF3DF9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Etymology</a:t>
            </a:r>
          </a:p>
          <a:p>
            <a:pPr lvl="1"/>
            <a:r>
              <a:rPr lang="en-US" dirty="0"/>
              <a:t>1066 Norman Conquest</a:t>
            </a:r>
          </a:p>
          <a:p>
            <a:pPr lvl="2"/>
            <a:r>
              <a:rPr lang="en-US" dirty="0"/>
              <a:t>English </a:t>
            </a:r>
            <a:r>
              <a:rPr lang="en-US" dirty="0">
                <a:sym typeface="Wingdings" pitchFamily="2" charset="2"/>
              </a:rPr>
              <a:t> Anglo-Saxon + French</a:t>
            </a:r>
            <a:endParaRPr lang="en-US" dirty="0"/>
          </a:p>
          <a:p>
            <a:pPr lvl="2"/>
            <a:r>
              <a:rPr lang="en-US" dirty="0"/>
              <a:t>French word has higher register</a:t>
            </a:r>
          </a:p>
          <a:p>
            <a:pPr lvl="1"/>
            <a:r>
              <a:rPr lang="en-US" dirty="0">
                <a:sym typeface="Wingdings" pitchFamily="2" charset="2"/>
              </a:rPr>
              <a:t>Peasants raise </a:t>
            </a:r>
          </a:p>
          <a:p>
            <a:pPr lvl="2"/>
            <a:r>
              <a:rPr lang="en-US" i="1" dirty="0">
                <a:sym typeface="Wingdings" pitchFamily="2" charset="2"/>
              </a:rPr>
              <a:t>cows, calf, swine </a:t>
            </a:r>
            <a:r>
              <a:rPr lang="en-US" dirty="0">
                <a:sym typeface="Wingdings" pitchFamily="2" charset="2"/>
              </a:rPr>
              <a:t>(Anglo-Saxon)</a:t>
            </a:r>
            <a:endParaRPr lang="en-US" i="1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 aristocracy can eat </a:t>
            </a:r>
          </a:p>
          <a:p>
            <a:pPr lvl="2"/>
            <a:r>
              <a:rPr lang="en-US" i="1" dirty="0">
                <a:sym typeface="Wingdings" pitchFamily="2" charset="2"/>
              </a:rPr>
              <a:t>beef, veal, pork </a:t>
            </a:r>
            <a:r>
              <a:rPr lang="en-US" dirty="0">
                <a:sym typeface="Wingdings" pitchFamily="2" charset="2"/>
              </a:rPr>
              <a:t>(French)</a:t>
            </a:r>
            <a:endParaRPr lang="en-US" i="1" dirty="0">
              <a:sym typeface="Wingdings" pitchFamily="2" charset="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8E9F1-E3C6-739E-6BC9-190C613F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BEAD1-A6B5-4887-989A-55659ED0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9C5B-FAEF-C79C-FB6F-F55A588A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10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CBF73-B30C-8DCC-58EE-0192DC08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386A-5066-AADA-83D6-CD61A2A30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Distributional hypothesis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 are all we need</a:t>
            </a:r>
          </a:p>
          <a:p>
            <a:pPr lvl="2"/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You shall know a word by the company it keeps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– Firth (1957)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 semantics, etymology, etc.</a:t>
            </a:r>
          </a:p>
          <a:p>
            <a:r>
              <a:rPr lang="en-US" dirty="0"/>
              <a:t>PMI (pointwise mutual info)</a:t>
            </a:r>
          </a:p>
          <a:p>
            <a:pPr lvl="1"/>
            <a:r>
              <a:rPr lang="en-US" dirty="0"/>
              <a:t>Church &amp; Hanks (1990)</a:t>
            </a:r>
          </a:p>
          <a:p>
            <a:pPr lvl="1"/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BERT/LLMs</a:t>
            </a:r>
          </a:p>
          <a:p>
            <a:pPr lvl="1"/>
            <a:r>
              <a:rPr lang="en-US" dirty="0">
                <a:sym typeface="Wingdings" pitchFamily="2" charset="2"/>
              </a:rPr>
              <a:t>PMI estimates collocations</a:t>
            </a:r>
          </a:p>
          <a:p>
            <a:pPr lvl="2"/>
            <a:r>
              <a:rPr lang="en-US" dirty="0">
                <a:sym typeface="Wingdings" pitchFamily="2" charset="2"/>
              </a:rPr>
              <a:t>Prob that two words appear near one another, normalized by chance</a:t>
            </a:r>
          </a:p>
          <a:p>
            <a:pPr lvl="2"/>
            <a:r>
              <a:rPr lang="en-US" i="1" dirty="0">
                <a:sym typeface="Wingdings" pitchFamily="2" charset="2"/>
              </a:rPr>
              <a:t>good / OK / bad</a:t>
            </a:r>
          </a:p>
          <a:p>
            <a:r>
              <a:rPr lang="en-US" dirty="0">
                <a:sym typeface="Wingdings" pitchFamily="2" charset="2"/>
              </a:rPr>
              <a:t>Back Translation</a:t>
            </a:r>
          </a:p>
          <a:p>
            <a:pPr lvl="1"/>
            <a:r>
              <a:rPr lang="en-US" dirty="0">
                <a:sym typeface="Wingdings" pitchFamily="2" charset="2"/>
              </a:rPr>
              <a:t>Random Walk over Translations</a:t>
            </a:r>
          </a:p>
          <a:p>
            <a:pPr lvl="1"/>
            <a:r>
              <a:rPr lang="en-US" i="1" dirty="0">
                <a:sym typeface="Wingdings" pitchFamily="2" charset="2"/>
              </a:rPr>
              <a:t>Good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OK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Tout </a:t>
            </a:r>
            <a:r>
              <a:rPr lang="en-US" i="1" dirty="0" err="1">
                <a:sym typeface="Wingdings" pitchFamily="2" charset="2"/>
              </a:rPr>
              <a:t>marche</a:t>
            </a:r>
            <a:r>
              <a:rPr lang="en-US" i="1" dirty="0">
                <a:sym typeface="Wingdings" pitchFamily="2" charset="2"/>
              </a:rPr>
              <a:t> bien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Everything works fine</a:t>
            </a:r>
          </a:p>
          <a:p>
            <a:pPr lvl="1"/>
            <a:r>
              <a:rPr lang="en-US" dirty="0"/>
              <a:t>But not, </a:t>
            </a:r>
            <a:r>
              <a:rPr lang="en-US" i="1" dirty="0"/>
              <a:t>good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…  </a:t>
            </a:r>
            <a:r>
              <a:rPr lang="en-US" i="1" dirty="0">
                <a:sym typeface="Wingdings" pitchFamily="2" charset="2"/>
              </a:rPr>
              <a:t>bad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72426"/>
            <a:ext cx="5349534" cy="23239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7EF04-A2BA-B468-8ABA-03102735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4BEDD-B53F-651C-C439-A3554F3E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2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4164-ACA2-7D5F-A743-BBB54242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Semantics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Can we capture the following with vector space models?</a:t>
                </a:r>
              </a:p>
              <a:p>
                <a:pPr lvl="1"/>
                <a:r>
                  <a:rPr lang="en-US" dirty="0"/>
                  <a:t>Etymology</a:t>
                </a:r>
              </a:p>
              <a:p>
                <a:pPr lvl="1"/>
                <a:r>
                  <a:rPr lang="en-US" dirty="0"/>
                  <a:t>Register</a:t>
                </a:r>
              </a:p>
              <a:p>
                <a:pPr lvl="1"/>
                <a:r>
                  <a:rPr lang="en-US" dirty="0"/>
                  <a:t>More than symmetry (cos)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equivalence relations: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:r>
                  <a:rPr lang="en-US" dirty="0"/>
                  <a:t>partial orders: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(is-a)</a:t>
                </a:r>
              </a:p>
              <a:p>
                <a:pPr lvl="2"/>
                <a:r>
                  <a:rPr lang="en-US" dirty="0"/>
                  <a:t>anti-symmetric: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(not)</a:t>
                </a:r>
              </a:p>
              <a:p>
                <a:pPr lvl="1"/>
                <a:r>
                  <a:rPr lang="en-US" dirty="0"/>
                  <a:t>Diff between collocation &amp; BT</a:t>
                </a:r>
              </a:p>
              <a:p>
                <a:pPr lvl="2"/>
                <a:r>
                  <a:rPr lang="en-US" dirty="0"/>
                  <a:t>Collocations (within language)</a:t>
                </a:r>
              </a:p>
              <a:p>
                <a:pPr lvl="2"/>
                <a:r>
                  <a:rPr lang="en-US" dirty="0"/>
                  <a:t>BT: </a:t>
                </a:r>
                <a:r>
                  <a:rPr lang="en-US" dirty="0" err="1"/>
                  <a:t>Backtrans</a:t>
                </a:r>
                <a:r>
                  <a:rPr lang="en-US" dirty="0"/>
                  <a:t> (across languages)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80C5-8986-4F97-1187-327202991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BCDC495D-4A84-F983-5DCC-0ED3C3710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1" y="1873066"/>
            <a:ext cx="5564993" cy="24175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19A60-30A7-5B4D-C3C6-15370CE4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F3819-CEC2-39D9-39B9-7CEF0827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64F5-BC81-111B-B679-0F3CC6C5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D2227-279A-79E4-0DFA-091D825E8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2C37-45A6-C74C-998B-33013E3D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E524-356E-84D5-4A6D-63CB3269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Lexical Semantics</a:t>
            </a:r>
          </a:p>
          <a:p>
            <a:pPr lvl="1"/>
            <a:r>
              <a:rPr lang="en-US" dirty="0"/>
              <a:t>Comparisons at word level</a:t>
            </a:r>
          </a:p>
          <a:p>
            <a:pPr lvl="1"/>
            <a:r>
              <a:rPr lang="en-US" dirty="0"/>
              <a:t>Going beyond MUSE and BLI (Bilingual Lexicon Induction)</a:t>
            </a:r>
          </a:p>
          <a:p>
            <a:r>
              <a:rPr lang="en-US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pPr lvl="1"/>
            <a:r>
              <a:rPr lang="en-US" dirty="0"/>
              <a:t>Summaries, Snippets, </a:t>
            </a:r>
            <a:r>
              <a:rPr lang="en-US" dirty="0" err="1"/>
              <a:t>tldr</a:t>
            </a:r>
            <a:r>
              <a:rPr lang="en-US" dirty="0"/>
              <a:t>;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burst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9E91C-0342-69BE-8E9B-30DBAEEF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5170E-9947-F3CB-C03A-AED52B77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D92BE-F1CD-B67B-4824-7255F71A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1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A734B-54CA-BA61-C3E3-F4AE6334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AD73-E820-990C-9544-568B4E16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9C0E-D99F-4522-5002-8FDD8DC4A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Compare and Contrast</a:t>
            </a:r>
          </a:p>
          <a:p>
            <a:pPr lvl="1"/>
            <a:r>
              <a:rPr lang="en-US" dirty="0"/>
              <a:t>Comparisons at document level</a:t>
            </a:r>
          </a:p>
          <a:p>
            <a:pPr lvl="1"/>
            <a:r>
              <a:rPr lang="en-US" dirty="0"/>
              <a:t>Contrasts in addition to comparisons</a:t>
            </a:r>
          </a:p>
          <a:p>
            <a:r>
              <a:rPr lang="en-US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D3F6-16EE-32AD-33D4-70A5D797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31FED-DA7D-273F-8618-336BD7FB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92B6D-1096-9B6C-26E0-33232926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49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B21-231C-498D-979A-DA1B3DB3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E4175-FC77-E90F-0955-8390755726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two papers</a:t>
            </a:r>
          </a:p>
          <a:p>
            <a:pPr lvl="1"/>
            <a:r>
              <a:rPr lang="en-US" dirty="0"/>
              <a:t>maybe in the same language </a:t>
            </a:r>
          </a:p>
          <a:p>
            <a:pPr lvl="1"/>
            <a:r>
              <a:rPr lang="en-US" dirty="0"/>
              <a:t>(and maybe not)</a:t>
            </a:r>
          </a:p>
          <a:p>
            <a:r>
              <a:rPr lang="en-US" dirty="0"/>
              <a:t>Output snippets</a:t>
            </a:r>
          </a:p>
          <a:p>
            <a:pPr lvl="1"/>
            <a:r>
              <a:rPr lang="en-US" dirty="0"/>
              <a:t>summaries of each paper</a:t>
            </a:r>
          </a:p>
          <a:p>
            <a:pPr lvl="1"/>
            <a:r>
              <a:rPr lang="en-US" dirty="0"/>
              <a:t>as well as </a:t>
            </a:r>
          </a:p>
          <a:p>
            <a:pPr lvl="2"/>
            <a:r>
              <a:rPr lang="en-US" dirty="0"/>
              <a:t>similarities and </a:t>
            </a:r>
          </a:p>
          <a:p>
            <a:pPr lvl="2"/>
            <a:r>
              <a:rPr lang="en-US" dirty="0"/>
              <a:t>differences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65845-3285-64F7-463D-D4EE278F23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Chatbots are ok </a:t>
            </a:r>
          </a:p>
          <a:p>
            <a:pPr lvl="1"/>
            <a:r>
              <a:rPr lang="en-US" dirty="0"/>
              <a:t>at summarization</a:t>
            </a:r>
          </a:p>
          <a:p>
            <a:pPr lvl="1"/>
            <a:r>
              <a:rPr lang="en-US" dirty="0"/>
              <a:t>though not as good as </a:t>
            </a:r>
            <a:r>
              <a:rPr lang="en-US" dirty="0" err="1"/>
              <a:t>tldr</a:t>
            </a:r>
            <a:endParaRPr lang="en-US" dirty="0"/>
          </a:p>
          <a:p>
            <a:r>
              <a:rPr lang="en-US" dirty="0"/>
              <a:t>Chatbots are not ok</a:t>
            </a:r>
          </a:p>
          <a:p>
            <a:pPr lvl="1"/>
            <a:r>
              <a:rPr lang="en-US" dirty="0"/>
              <a:t>on similarities and</a:t>
            </a:r>
          </a:p>
          <a:p>
            <a:pPr lvl="1"/>
            <a:r>
              <a:rPr lang="en-US" dirty="0"/>
              <a:t>differences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01BD5-72D5-A280-FB13-C4F346C1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70C7-0D0F-EE83-DCAE-CCCDF786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6BA10-7163-42BC-810C-C0E6F820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1B9C23-73F1-6BB1-08CD-5C1B5175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237638"/>
            <a:ext cx="1931377" cy="2738558"/>
          </a:xfrm>
        </p:spPr>
        <p:txBody>
          <a:bodyPr>
            <a:noAutofit/>
          </a:bodyPr>
          <a:lstStyle/>
          <a:p>
            <a:r>
              <a:rPr lang="en-US" sz="3200" dirty="0"/>
              <a:t>Snippet from Semantic Scholar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634527-2F9C-F595-9527-80C557B4FAF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133747" y="188544"/>
            <a:ext cx="10058253" cy="6388101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651C6C-49E5-2F90-0561-9A78C5B839D1}"/>
              </a:ext>
            </a:extLst>
          </p:cNvPr>
          <p:cNvSpPr/>
          <p:nvPr/>
        </p:nvSpPr>
        <p:spPr>
          <a:xfrm>
            <a:off x="2357429" y="1606917"/>
            <a:ext cx="6320579" cy="1030775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5B0EFA-586E-1C39-D9A3-E06E9B1D5B94}"/>
              </a:ext>
            </a:extLst>
          </p:cNvPr>
          <p:cNvSpPr/>
          <p:nvPr/>
        </p:nvSpPr>
        <p:spPr>
          <a:xfrm>
            <a:off x="8901690" y="519602"/>
            <a:ext cx="3221437" cy="2803890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B5C0702-EC6F-A3AC-D685-CDC893461CC3}"/>
              </a:ext>
            </a:extLst>
          </p:cNvPr>
          <p:cNvSpPr/>
          <p:nvPr/>
        </p:nvSpPr>
        <p:spPr>
          <a:xfrm>
            <a:off x="835269" y="2809993"/>
            <a:ext cx="1147396" cy="563809"/>
          </a:xfrm>
          <a:prstGeom prst="wedgeRoundRectCallout">
            <a:avLst>
              <a:gd name="adj1" fmla="val 73506"/>
              <a:gd name="adj2" fmla="val -1068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tldr</a:t>
            </a:r>
            <a:endParaRPr lang="en-US" sz="24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2AB4018-BD15-411C-8DF0-EFE8B97C7920}"/>
              </a:ext>
            </a:extLst>
          </p:cNvPr>
          <p:cNvSpPr/>
          <p:nvPr/>
        </p:nvSpPr>
        <p:spPr>
          <a:xfrm>
            <a:off x="10512408" y="3960320"/>
            <a:ext cx="1147396" cy="563809"/>
          </a:xfrm>
          <a:prstGeom prst="wedgeRoundRectCallout">
            <a:avLst>
              <a:gd name="adj1" fmla="val 7989"/>
              <a:gd name="adj2" fmla="val -147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7D720-53A0-5E97-D576-FF1B66CB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E9BCB-10D4-05C7-12A1-84E6CE09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09ED0-D5EA-A899-DDBA-FDB1435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7E68-ACAC-2E71-0B1D-50339861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  <a:br>
              <a:rPr lang="en-US" dirty="0"/>
            </a:br>
            <a:r>
              <a:rPr lang="en-US" dirty="0"/>
              <a:t>Query: BERT paper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8C60F9-3AE8-B821-FF05-D1BE03BE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73" y="1690687"/>
            <a:ext cx="9283212" cy="586731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DF2056-3539-FC9E-70B5-F4B9E60AC35F}"/>
              </a:ext>
            </a:extLst>
          </p:cNvPr>
          <p:cNvSpPr/>
          <p:nvPr/>
        </p:nvSpPr>
        <p:spPr>
          <a:xfrm>
            <a:off x="990227" y="2782765"/>
            <a:ext cx="4909412" cy="298939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F7E13-A931-09AB-A911-6E8BA420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7F361-22E4-5844-966A-17A37F27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1C68-A166-AA8E-D9B7-D4FB5C15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7EED-B8DE-F256-11E4-359AB103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 of Two Papers</a:t>
            </a:r>
          </a:p>
        </p:txBody>
      </p:sp>
      <p:pic>
        <p:nvPicPr>
          <p:cNvPr id="5" name="Content Placeholder 4" descr="A screenshot of a screenshot of a document&#10;&#10;Description automatically generated">
            <a:extLst>
              <a:ext uri="{FF2B5EF4-FFF2-40B4-BE49-F238E27FC236}">
                <a16:creationId xmlns:a16="http://schemas.microsoft.com/office/drawing/2014/main" id="{539D7686-2025-47ED-CAFB-7D7879B89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071" y="1566251"/>
            <a:ext cx="8888675" cy="5783727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B40736-71C4-2C70-5DCC-23238FA6A7BC}"/>
              </a:ext>
            </a:extLst>
          </p:cNvPr>
          <p:cNvSpPr/>
          <p:nvPr/>
        </p:nvSpPr>
        <p:spPr>
          <a:xfrm>
            <a:off x="1063869" y="2152040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D1727D-03E6-FE82-ECE1-5255A32BC23E}"/>
              </a:ext>
            </a:extLst>
          </p:cNvPr>
          <p:cNvSpPr/>
          <p:nvPr/>
        </p:nvSpPr>
        <p:spPr>
          <a:xfrm>
            <a:off x="5587510" y="2152039"/>
            <a:ext cx="4075236" cy="7889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ECA80D-D8F3-16D5-F134-12F20833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4B1E9-452B-FBBC-BC68-B7925685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B848CB-FFA1-701C-016C-3E492FA9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AADBC-A3E3-0B88-8859-A0AC9AB1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really want to ask this paper?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0564D-4BF2-BCD4-7D5F-23F3C58A5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does this paper compare with that paper?</a:t>
            </a:r>
          </a:p>
          <a:p>
            <a:pPr lvl="1"/>
            <a:r>
              <a:rPr lang="en-US" dirty="0"/>
              <a:t>What do they have in common?</a:t>
            </a:r>
          </a:p>
          <a:p>
            <a:pPr lvl="1"/>
            <a:r>
              <a:rPr lang="en-US" dirty="0"/>
              <a:t>How do they differ?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</a:t>
            </a:r>
          </a:p>
          <a:p>
            <a:pPr lvl="2"/>
            <a:r>
              <a:rPr lang="en-US" dirty="0"/>
              <a:t>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</a:t>
            </a:r>
          </a:p>
          <a:p>
            <a:pPr lvl="1"/>
            <a:r>
              <a:rPr lang="en-US" dirty="0"/>
              <a:t>and almost as good</a:t>
            </a:r>
          </a:p>
          <a:p>
            <a:pPr lvl="1"/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7D2292-055B-83A5-6011-014FDA7E48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9146" b="50826"/>
          <a:stretch/>
        </p:blipFill>
        <p:spPr>
          <a:xfrm>
            <a:off x="6242537" y="1839599"/>
            <a:ext cx="4497267" cy="45512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10D25-34DE-9BBE-8CBD-37CAD642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33E3F-34B3-91FB-FC3C-68F4C31A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7C42-E5E3-D12B-4A48-86D6E3BD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09E6-B0D8-A328-9212-55889A3C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BERT compare with </a:t>
            </a:r>
            <a:r>
              <a:rPr lang="en-US" dirty="0" err="1"/>
              <a:t>TinyBERT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C0EC02-38F0-BE06-02B1-4C3823AB76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925" y="1360976"/>
            <a:ext cx="11386055" cy="33165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F375B9-93C8-164E-783B-F51FA72DB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67" y="4739052"/>
            <a:ext cx="11277600" cy="1895109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Both BERT and </a:t>
            </a:r>
            <a:r>
              <a:rPr lang="en-US" dirty="0" err="1"/>
              <a:t>TinyBERT</a:t>
            </a:r>
            <a:r>
              <a:rPr lang="en-US" dirty="0"/>
              <a:t> use similar methods (transformers) to encode text as vectors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 err="1"/>
              <a:t>TinyBERT</a:t>
            </a:r>
            <a:r>
              <a:rPr lang="en-US" dirty="0"/>
              <a:t> is smaller, faster, cheaper and almost as good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19E5F29-ABC8-E131-C08A-9DE39D0027D1}"/>
              </a:ext>
            </a:extLst>
          </p:cNvPr>
          <p:cNvSpPr/>
          <p:nvPr/>
        </p:nvSpPr>
        <p:spPr>
          <a:xfrm>
            <a:off x="10234979" y="4625605"/>
            <a:ext cx="1746006" cy="520459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Source: S2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77BD50-146E-3C09-8984-D8F424F961C1}"/>
              </a:ext>
            </a:extLst>
          </p:cNvPr>
          <p:cNvSpPr/>
          <p:nvPr/>
        </p:nvSpPr>
        <p:spPr>
          <a:xfrm>
            <a:off x="10234979" y="5972416"/>
            <a:ext cx="1746006" cy="520459"/>
          </a:xfrm>
          <a:prstGeom prst="wedgeRoundRectCallout">
            <a:avLst>
              <a:gd name="adj1" fmla="val -68234"/>
              <a:gd name="adj2" fmla="val -5378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Target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EA73-E113-180D-8D2B-084E4F8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098-641D-7DD9-36C0-FD7E96B8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3EBF8-2EA2-CA58-9AC0-6E61CFF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C5E9-82CF-401E-0F16-CCD6429D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652B-6C49-5DC4-56E2-53C09763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Version: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7" name="Content Placeholder 6" descr="A screenshot of a book&#10;&#10;Description automatically generated">
            <a:extLst>
              <a:ext uri="{FF2B5EF4-FFF2-40B4-BE49-F238E27FC236}">
                <a16:creationId xmlns:a16="http://schemas.microsoft.com/office/drawing/2014/main" id="{691B8989-C207-77CB-C017-198C28273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72" y="1856459"/>
            <a:ext cx="11171419" cy="429815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8EB6-D09F-62B3-DC00-C491589D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A5AE7-E2A3-5C82-939D-41B23EBBA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830FF-07F9-5DDB-C179-2C884478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A231C-BAAD-F330-AE14-1E6F4F6C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F8A2-230E-80F9-E7FE-1D2FF5A4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Multilingual Version (translation of previous slide)</a:t>
            </a:r>
            <a:br>
              <a:rPr lang="en-US" dirty="0"/>
            </a:br>
            <a:r>
              <a:rPr lang="en-US" dirty="0"/>
              <a:t>Please compare and contrast these two papers</a:t>
            </a:r>
          </a:p>
        </p:txBody>
      </p:sp>
      <p:pic>
        <p:nvPicPr>
          <p:cNvPr id="6" name="Content Placeholder 5" descr="A screenshot of a paper&#10;&#10;Description automatically generated">
            <a:extLst>
              <a:ext uri="{FF2B5EF4-FFF2-40B4-BE49-F238E27FC236}">
                <a16:creationId xmlns:a16="http://schemas.microsoft.com/office/drawing/2014/main" id="{4F139E5E-6FC6-27F4-6B66-662EAF23B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46" y="2150024"/>
            <a:ext cx="11567494" cy="292313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BAD06-22E1-A768-5DCE-C4DD7F36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53718-540C-8CA1-2823-423ED9E1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FD00-FA00-0B3D-A754-0E4853C9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2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57B8A-06E8-EC85-2701-4982D65C1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7209-2DE8-9728-99E3-1151AE76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7" y="981906"/>
            <a:ext cx="4585372" cy="102176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Transfer Learning:</a:t>
            </a:r>
            <a:br>
              <a:rPr lang="en-US" sz="4400" dirty="0"/>
            </a:br>
            <a:r>
              <a:rPr lang="en-US" sz="4400" dirty="0"/>
              <a:t>Bootstrap LLMs to more languages</a:t>
            </a:r>
            <a:endParaRPr lang="en-US" dirty="0"/>
          </a:p>
        </p:txBody>
      </p:sp>
      <p:pic>
        <p:nvPicPr>
          <p:cNvPr id="8" name="Content Placeholder 7" descr="A table of numbers and a number of speakers&#10;&#10;Description automatically generated with medium confidence">
            <a:extLst>
              <a:ext uri="{FF2B5EF4-FFF2-40B4-BE49-F238E27FC236}">
                <a16:creationId xmlns:a16="http://schemas.microsoft.com/office/drawing/2014/main" id="{292BE8AA-749E-12F3-2878-4F12905E4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169" y="174870"/>
            <a:ext cx="6929239" cy="669341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F96E0-A3FF-A157-1F0E-E1B550236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872" y="2804463"/>
            <a:ext cx="4242141" cy="3071631"/>
          </a:xfrm>
        </p:spPr>
        <p:txBody>
          <a:bodyPr>
            <a:normAutofit fontScale="92500"/>
          </a:bodyPr>
          <a:lstStyle/>
          <a:p>
            <a:r>
              <a:rPr lang="en-US" dirty="0"/>
              <a:t>Good News</a:t>
            </a:r>
          </a:p>
          <a:p>
            <a:pPr lvl="1"/>
            <a:r>
              <a:rPr lang="en-US" dirty="0"/>
              <a:t>There are lots of papers in Semantic Scholar (S2)</a:t>
            </a:r>
          </a:p>
          <a:p>
            <a:pPr lvl="1"/>
            <a:r>
              <a:rPr lang="en-US" dirty="0"/>
              <a:t>in many languages</a:t>
            </a:r>
          </a:p>
          <a:p>
            <a:pPr lvl="1"/>
            <a:r>
              <a:rPr lang="en-US" dirty="0"/>
              <a:t>mostly translation-free</a:t>
            </a:r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Find comparable papers in high-resource languages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EB73EF-C457-640B-D527-5B9ADCF390A9}"/>
              </a:ext>
            </a:extLst>
          </p:cNvPr>
          <p:cNvSpPr/>
          <p:nvPr/>
        </p:nvSpPr>
        <p:spPr>
          <a:xfrm>
            <a:off x="2401391" y="252901"/>
            <a:ext cx="996836" cy="6565534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685C0-66A1-29CE-4F4B-7E61CDA5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C456C-132F-7EC3-EAB8-E43DF4B6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DCF5C-A977-2735-97F9-FA1EC70F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iana Jones and the Temple of Doom - ">
            <a:extLst>
              <a:ext uri="{FF2B5EF4-FFF2-40B4-BE49-F238E27FC236}">
                <a16:creationId xmlns:a16="http://schemas.microsoft.com/office/drawing/2014/main" id="{7E810246-41B8-0D5A-796F-DF9EDD259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62" y="2070882"/>
            <a:ext cx="7078171" cy="3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BC717-DDE5-8FFE-47A3-5CD8782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i="1" dirty="0"/>
              <a:t>Move Fast and Break Things </a:t>
            </a:r>
            <a:r>
              <a:rPr lang="en-US" sz="4000" dirty="0"/>
              <a:t>(Colonialism)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062B5-95E5-F811-AC2B-329273C929A9}"/>
              </a:ext>
            </a:extLst>
          </p:cNvPr>
          <p:cNvSpPr txBox="1"/>
          <p:nvPr/>
        </p:nvSpPr>
        <p:spPr>
          <a:xfrm>
            <a:off x="4797470" y="1429078"/>
            <a:ext cx="25970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Irresponsible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DEB8-3748-6843-F0D7-4031C333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12" y="-39989"/>
            <a:ext cx="3307500" cy="6858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D1A1E58-22EA-079C-3C65-EF36F77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78" y="2113314"/>
            <a:ext cx="2639439" cy="14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905EF4E-6F3F-2822-CA12-7519D62A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79" y="3611914"/>
            <a:ext cx="2683612" cy="16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1AE0-798E-35C9-6122-5BB8E8EA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D081-BC96-E02A-AF3B-1874CE2D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5FC07-8AC9-317C-ECB1-42C673A6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31EFF-732C-23E6-3296-33E81629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8F3B-51A3-3FE2-03CB-0B5D4CCE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293F-8322-0249-DCFD-5C90B238B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More Modalities</a:t>
            </a:r>
          </a:p>
          <a:p>
            <a:pPr lvl="1"/>
            <a:r>
              <a:rPr lang="en-US" dirty="0"/>
              <a:t>Words, Documents </a:t>
            </a:r>
            <a:r>
              <a:rPr lang="en-US" dirty="0">
                <a:sym typeface="Wingdings" pitchFamily="2" charset="2"/>
              </a:rPr>
              <a:t> Pictures, Audio, Video, etc.</a:t>
            </a:r>
            <a:endParaRPr lang="en-US" dirty="0"/>
          </a:p>
          <a:p>
            <a:r>
              <a:rPr lang="en-US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73BA-12E2-77A2-2FF1-526039BA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5A38-E9CE-F752-A1A0-D8114883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DF817-9683-3482-35AA-70753200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75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EE95-09A5-E75B-340B-1AD8D363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Linguistics &amp; Vision</a:t>
            </a:r>
            <a:br>
              <a:rPr lang="en-US" dirty="0"/>
            </a:br>
            <a:r>
              <a:rPr lang="en-US" sz="3200" dirty="0"/>
              <a:t>Words, Documents </a:t>
            </a:r>
            <a:r>
              <a:rPr lang="en-US" sz="3200" dirty="0">
                <a:sym typeface="Wingdings" pitchFamily="2" charset="2"/>
              </a:rPr>
              <a:t> Pictures, Audio, Video, etc.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735-781A-CD8D-ECEF-AE66B6E3C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Perspective: Comparable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BA36-D98F-A913-5E29-37A8970532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Now that everything is a vector,</a:t>
            </a:r>
          </a:p>
          <a:p>
            <a:pPr lvl="1"/>
            <a:r>
              <a:rPr lang="en-US" dirty="0"/>
              <a:t>represent everything as vectors</a:t>
            </a:r>
          </a:p>
          <a:p>
            <a:pPr lvl="1"/>
            <a:r>
              <a:rPr lang="en-US" dirty="0"/>
              <a:t>answer all questions with ANN</a:t>
            </a:r>
          </a:p>
          <a:p>
            <a:r>
              <a:rPr lang="en-US" dirty="0"/>
              <a:t>Data is data</a:t>
            </a:r>
          </a:p>
          <a:p>
            <a:pPr lvl="1"/>
            <a:r>
              <a:rPr lang="en-US" dirty="0"/>
              <a:t>English/French/Pictures</a:t>
            </a:r>
          </a:p>
          <a:p>
            <a:pPr lvl="1"/>
            <a:r>
              <a:rPr lang="en-US" dirty="0"/>
              <a:t>Communication is communication</a:t>
            </a:r>
          </a:p>
          <a:p>
            <a:r>
              <a:rPr lang="en-US" dirty="0"/>
              <a:t>Bias/Filter-Bubbles</a:t>
            </a:r>
          </a:p>
          <a:p>
            <a:pPr lvl="1"/>
            <a:r>
              <a:rPr lang="en-US" dirty="0"/>
              <a:t>Translation-Free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4A9DD9-E958-4591-153D-5AFCAFA08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Perspective: Linguistics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ADF81-DEF9-08DD-49C4-BFA2AE617A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Perspective/Sentiment/Stance/Culture</a:t>
            </a:r>
          </a:p>
          <a:p>
            <a:pPr lvl="1"/>
            <a:r>
              <a:rPr lang="en-US" dirty="0"/>
              <a:t>COCO (facts) </a:t>
            </a:r>
            <a:r>
              <a:rPr lang="en-US" sz="2400" dirty="0"/>
              <a:t>👎</a:t>
            </a:r>
            <a:endParaRPr lang="en-US" dirty="0"/>
          </a:p>
          <a:p>
            <a:pPr lvl="1"/>
            <a:r>
              <a:rPr lang="en-US" dirty="0" err="1"/>
              <a:t>ArteLingo</a:t>
            </a:r>
            <a:r>
              <a:rPr lang="en-US" dirty="0"/>
              <a:t> (opinions)</a:t>
            </a:r>
            <a:r>
              <a:rPr lang="en-US" sz="2400" dirty="0"/>
              <a:t> 👍</a:t>
            </a:r>
          </a:p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COCO (nouns you can see)</a:t>
            </a:r>
          </a:p>
          <a:p>
            <a:pPr lvl="1"/>
            <a:r>
              <a:rPr lang="en-US" dirty="0" err="1"/>
              <a:t>ArteLingo</a:t>
            </a:r>
            <a:r>
              <a:rPr lang="en-US" dirty="0"/>
              <a:t> (richer vocab beyond what you can see)</a:t>
            </a:r>
          </a:p>
          <a:p>
            <a:r>
              <a:rPr lang="en-US" dirty="0"/>
              <a:t>Bounding Box Semantics </a:t>
            </a:r>
            <a:r>
              <a:rPr lang="en-US" sz="2800" dirty="0"/>
              <a:t>👎</a:t>
            </a:r>
            <a:endParaRPr lang="en-US" dirty="0"/>
          </a:p>
          <a:p>
            <a:pPr lvl="1"/>
            <a:r>
              <a:rPr lang="en-US" dirty="0"/>
              <a:t>Limit language to classifying pixels in a single box</a:t>
            </a:r>
          </a:p>
          <a:p>
            <a:pPr lvl="1"/>
            <a:r>
              <a:rPr lang="en-US" dirty="0"/>
              <a:t>But ambiguity, pragmatics, focus</a:t>
            </a:r>
          </a:p>
          <a:p>
            <a:r>
              <a:rPr lang="en-US" dirty="0"/>
              <a:t>Bounding boxes are like aligning parallel corpora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B6C44-82BA-48A0-3931-4AC69A74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EA6A3-F21F-A983-E283-4702CF9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61F21-6712-617A-EA40-6D35DA80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DD1-F2CC-CC99-4E9F-43E037FC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Older View of Vision Research:</a:t>
            </a:r>
            <a:br>
              <a:rPr lang="en-US" dirty="0"/>
            </a:br>
            <a:r>
              <a:rPr lang="en-US" dirty="0"/>
              <a:t>Vision = Pixel Classification</a:t>
            </a:r>
          </a:p>
        </p:txBody>
      </p:sp>
      <p:pic>
        <p:nvPicPr>
          <p:cNvPr id="7" name="Content Placeholder 6" descr="A close-up of a cat&#10;&#10;Description automatically generated">
            <a:extLst>
              <a:ext uri="{FF2B5EF4-FFF2-40B4-BE49-F238E27FC236}">
                <a16:creationId xmlns:a16="http://schemas.microsoft.com/office/drawing/2014/main" id="{78A031A3-0788-F1E5-AC40-7A49187B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50" y="1615418"/>
            <a:ext cx="6768748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A3F22-EAA4-F90A-DD98-F257F207C112}"/>
              </a:ext>
            </a:extLst>
          </p:cNvPr>
          <p:cNvSpPr txBox="1"/>
          <p:nvPr/>
        </p:nvSpPr>
        <p:spPr>
          <a:xfrm>
            <a:off x="1524964" y="6123543"/>
            <a:ext cx="914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-us/research/wp-content/uploads/2007/10/CCS2007.pdf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1E737-EF31-B082-6A15-CB92370B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EEB1B-0D34-68CA-F162-8AF427D1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BA100-9DAB-1CE0-AE06-682C5E83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99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566323A-D30E-1376-0695-E6F6BF6C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3" y="2169926"/>
            <a:ext cx="2712657" cy="356879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2ABC5D2-0D92-C5F0-8B03-D81E294F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895" y="2849548"/>
            <a:ext cx="8761992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  &lt;/img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   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describe the contents of this image for me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&lt;lang&gt; words 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describe the </a:t>
            </a: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</a:t>
            </a:r>
            <a:endParaRPr kumimoji="0" lang="en-US" altLang="en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</a:t>
            </a:r>
            <a:r>
              <a:rPr kumimoji="0" lang="en-FR" altLang="en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E7F5E2-3485-1B1A-D8B6-C0F8407C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Modern View of Vision Research</a:t>
            </a:r>
            <a:br>
              <a:rPr lang="en-US" dirty="0"/>
            </a:br>
            <a:r>
              <a:rPr lang="en-US" dirty="0"/>
              <a:t>Task: End-to-End Image Captioning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AB87-F5E5-38C2-5D0D-8DFF6608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77D6A-8A5E-096C-5F6E-258393BC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008B8-B4A5-E756-E29F-0FE83C05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4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CEF2-BC83-93D5-75D4-A3DEF27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Translation-Free Benchmark</a:t>
            </a:r>
            <a:br>
              <a:rPr lang="en-US" dirty="0"/>
            </a:br>
            <a:r>
              <a:rPr lang="en-US" dirty="0"/>
              <a:t>(To avoid Anglo-Centric Biases)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F147383-446C-7CB0-0465-023225A15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DDDC-3B25-3D55-25F6-E32DA97A4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70833-FE6D-BFD2-F0D9-3ABC03A79DD0}"/>
              </a:ext>
            </a:extLst>
          </p:cNvPr>
          <p:cNvSpPr txBox="1"/>
          <p:nvPr/>
        </p:nvSpPr>
        <p:spPr>
          <a:xfrm>
            <a:off x="2693125" y="6216161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EMNLP-2024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71194-E960-F04F-ECC1-BFD1AF6F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CC0512-7CC0-384E-3234-4F1C2C9A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E450EF-6220-7204-085F-4FD4131D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E01F-F568-7BC2-08B5-CC05BCEA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5D4D-D551-5358-C294-D32D3FE3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 Machine</a:t>
            </a:r>
            <a:br>
              <a:rPr lang="en-US" dirty="0"/>
            </a:br>
            <a:r>
              <a:rPr lang="en-US" dirty="0"/>
              <a:t>(Similar to Human Annotation Task)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1D8E801-7CB0-F3C5-0EE2-62117E7A25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0612"/>
            <a:ext cx="5181600" cy="43013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DD5D0-90E9-8557-23D9-AFBB4CBD97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Picture from </a:t>
            </a:r>
            <a:r>
              <a:rPr lang="en-US" dirty="0" err="1"/>
              <a:t>WikiArt</a:t>
            </a:r>
            <a:endParaRPr lang="en-US" dirty="0"/>
          </a:p>
          <a:p>
            <a:pPr lvl="1"/>
            <a:r>
              <a:rPr lang="en-US" dirty="0"/>
              <a:t>Language (one of 28 languages)</a:t>
            </a:r>
          </a:p>
          <a:p>
            <a:r>
              <a:rPr lang="en-US" dirty="0"/>
              <a:t>Output Annotations:</a:t>
            </a:r>
          </a:p>
          <a:p>
            <a:pPr lvl="1"/>
            <a:r>
              <a:rPr lang="en-US" dirty="0"/>
              <a:t>9 Emotion Labels</a:t>
            </a:r>
          </a:p>
          <a:p>
            <a:pPr lvl="2"/>
            <a:r>
              <a:rPr lang="en-US" dirty="0"/>
              <a:t>4 Positive: </a:t>
            </a:r>
          </a:p>
          <a:p>
            <a:pPr lvl="3"/>
            <a:r>
              <a:rPr lang="en-US" dirty="0"/>
              <a:t>Contentment, Awe, Excitement, Amusement </a:t>
            </a:r>
          </a:p>
          <a:p>
            <a:pPr lvl="2"/>
            <a:r>
              <a:rPr lang="en-US" dirty="0"/>
              <a:t>4 Negative: </a:t>
            </a:r>
          </a:p>
          <a:p>
            <a:pPr lvl="3"/>
            <a:r>
              <a:rPr lang="en-US" dirty="0"/>
              <a:t>Sadness, Anger, Fear, Disgust</a:t>
            </a:r>
          </a:p>
          <a:p>
            <a:pPr lvl="2"/>
            <a:r>
              <a:rPr lang="en-US" dirty="0"/>
              <a:t>1 Neutral</a:t>
            </a:r>
          </a:p>
          <a:p>
            <a:pPr lvl="1"/>
            <a:r>
              <a:rPr lang="en-US" dirty="0"/>
              <a:t>Caption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FB17C-D8E1-36D5-D8AC-FB3277BD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0885B-4F8D-8E34-0491-895EEB31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5DC5-66D6-FB4A-38E6-47C2C0E3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33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1273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50542-EBE0-CDE9-5E97-8B327C86EE6A}"/>
              </a:ext>
            </a:extLst>
          </p:cNvPr>
          <p:cNvSpPr txBox="1"/>
          <p:nvPr/>
        </p:nvSpPr>
        <p:spPr>
          <a:xfrm>
            <a:off x="2574264" y="5850215"/>
            <a:ext cx="232082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Ethics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5A3A-7C8B-2E27-9D60-5FB1CD07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3FA03-9B22-92B5-98FA-74D103CC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BD47D-9635-131B-6BBE-0F75737E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0304"/>
            <a:ext cx="6083300" cy="22733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6DE5B28-DD52-24F6-46FF-65A505D4CA26}"/>
              </a:ext>
            </a:extLst>
          </p:cNvPr>
          <p:cNvSpPr/>
          <p:nvPr/>
        </p:nvSpPr>
        <p:spPr>
          <a:xfrm>
            <a:off x="2020050" y="301980"/>
            <a:ext cx="2003696" cy="1209599"/>
          </a:xfrm>
          <a:prstGeom prst="wedgeRoundRectCallout">
            <a:avLst>
              <a:gd name="adj1" fmla="val 84196"/>
              <a:gd name="adj2" fmla="val 35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Evidence: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B657C-AD49-5876-2CB5-29893AED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D04DC-B2D6-3793-99C4-F1D1943A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EFB5-9E23-31DB-1476-739E3220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1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dirty="0"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dirty="0"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dirty="0"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42F1E-EDC4-F966-9B5B-8D7C319A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AEEDA-53E0-B1A9-5C0F-879E7D0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D1AF-0A06-8ED6-8F65-11FD359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3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79A2-25ED-1F2B-2382-C985D2B2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Website: Benchmark, Code, Paper &amp; 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2C12-ADA5-D9F6-8DA3-44C7E165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29" y="1479937"/>
            <a:ext cx="7088015" cy="48473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C830-DB5A-3B7C-5B64-C00B86CD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" y="1690688"/>
            <a:ext cx="2620537" cy="26205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BEEB6-670B-DBDC-40D2-19F7B435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192D5-3730-97F8-63DF-BCC50FC9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35F27-6DF5-8396-B287-35FFA6DC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E7591B-EDFC-7FAF-E8DE-AC3A4AD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Truth, Justice and &lt;fill-mask&gt;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356AA-5749-7900-AB90-8F3560057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 II</a:t>
            </a:r>
          </a:p>
        </p:txBody>
      </p:sp>
      <p:pic>
        <p:nvPicPr>
          <p:cNvPr id="3074" name="Picture 2" descr="Amazon.com: Superman 53 : Truth, Justice and the American Way: Ordway &amp;  Janke: Books">
            <a:extLst>
              <a:ext uri="{FF2B5EF4-FFF2-40B4-BE49-F238E27FC236}">
                <a16:creationId xmlns:a16="http://schemas.microsoft.com/office/drawing/2014/main" id="{F6A307EF-8B99-0A8F-1D61-F3FBC6879C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300" y="2469905"/>
            <a:ext cx="3150500" cy="42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BAB2C-C480-3F8B-B2E2-8CF929CFF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9" name="Content Placeholder 8" descr="A screenshot of a comic book&#10;&#10;Description automatically generated">
            <a:extLst>
              <a:ext uri="{FF2B5EF4-FFF2-40B4-BE49-F238E27FC236}">
                <a16:creationId xmlns:a16="http://schemas.microsoft.com/office/drawing/2014/main" id="{B8236684-E45F-3A45-25F3-F22D6C5028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469948"/>
            <a:ext cx="3347372" cy="42006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EC92E-7495-FE1C-7D7B-DB86F9E1C4FF}"/>
              </a:ext>
            </a:extLst>
          </p:cNvPr>
          <p:cNvSpPr txBox="1"/>
          <p:nvPr/>
        </p:nvSpPr>
        <p:spPr>
          <a:xfrm>
            <a:off x="892420" y="1266093"/>
            <a:ext cx="807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https://www.nytimes.com/2006/06/30/opinion/30iht-ederik.2093103.html?_r=0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6495F-CD9E-FD5A-7078-444F9EFE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61D5C-EC12-3F70-331B-4046001B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DEA1E-7D7F-7B9B-6F09-2D31AB39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69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F2961-1F48-7DF0-E62B-70FBCC99AA0A}"/>
              </a:ext>
            </a:extLst>
          </p:cNvPr>
          <p:cNvSpPr txBox="1"/>
          <p:nvPr/>
        </p:nvSpPr>
        <p:spPr>
          <a:xfrm>
            <a:off x="8927559" y="4294979"/>
            <a:ext cx="308576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Nouns: </a:t>
            </a:r>
            <a:r>
              <a:rPr lang="en-US" sz="2400" i="1" dirty="0"/>
              <a:t>man, woman, kid,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Modifiers: </a:t>
            </a:r>
            <a:r>
              <a:rPr lang="en-US" sz="2400" i="1" dirty="0"/>
              <a:t>love, interacting, family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87E8F6-4474-5DB8-8E3A-AD726C16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8EAC34-9E75-4C78-06F3-36E1E702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1F2AE8-1D6B-865F-C417-E4D37838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C9AC-1AE1-701D-7DEA-1B9694FDD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F7AF-C7BB-10A4-DC0C-F614BA78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Pragmatics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16094C-198A-9E49-93AD-7BE4D5793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Head</a:t>
            </a:r>
            <a:r>
              <a:rPr lang="en-US" dirty="0"/>
              <a:t> is weird</a:t>
            </a:r>
          </a:p>
          <a:p>
            <a:pPr lvl="1"/>
            <a:r>
              <a:rPr lang="en-US" dirty="0"/>
              <a:t>Because it serves no useful purpose to mention that.</a:t>
            </a:r>
          </a:p>
          <a:p>
            <a:pPr lvl="1"/>
            <a:r>
              <a:rPr lang="en-US" dirty="0"/>
              <a:t>(You might mention that if one of the girls were headless)</a:t>
            </a:r>
          </a:p>
          <a:p>
            <a:r>
              <a:rPr lang="en-US" dirty="0"/>
              <a:t>Purposes of modification (Grice)</a:t>
            </a:r>
          </a:p>
          <a:p>
            <a:pPr lvl="1"/>
            <a:r>
              <a:rPr lang="en-US" dirty="0"/>
              <a:t>Descriptive</a:t>
            </a:r>
          </a:p>
          <a:p>
            <a:pPr lvl="1"/>
            <a:r>
              <a:rPr lang="en-US" dirty="0"/>
              <a:t>Discrimination</a:t>
            </a:r>
          </a:p>
          <a:p>
            <a:pPr lvl="2"/>
            <a:r>
              <a:rPr lang="en-US" dirty="0"/>
              <a:t>Green vs. White</a:t>
            </a:r>
          </a:p>
          <a:p>
            <a:pPr lvl="2"/>
            <a:r>
              <a:rPr lang="en-US" dirty="0"/>
              <a:t>Hat vs. No Hat</a:t>
            </a:r>
          </a:p>
          <a:p>
            <a:pPr lvl="2"/>
            <a:r>
              <a:rPr lang="en-US" dirty="0"/>
              <a:t>Offense vs. Defense</a:t>
            </a:r>
          </a:p>
          <a:p>
            <a:r>
              <a:rPr lang="en-US" dirty="0"/>
              <a:t>One Bounding Box vs. Two?</a:t>
            </a:r>
          </a:p>
          <a:p>
            <a:pPr lvl="1"/>
            <a:r>
              <a:rPr lang="en-US" dirty="0"/>
              <a:t>One: describe what is inside the box</a:t>
            </a:r>
          </a:p>
          <a:p>
            <a:pPr lvl="1"/>
            <a:r>
              <a:rPr lang="en-US" dirty="0"/>
              <a:t>Two: compare and contrast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578E9B6C-E49B-91C9-56FA-6D54080E8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8A1CA-7D48-2237-8FC5-CB484CE8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8027B-626F-2DAB-D962-8D24FD694818}"/>
              </a:ext>
            </a:extLst>
          </p:cNvPr>
          <p:cNvSpPr txBox="1"/>
          <p:nvPr/>
        </p:nvSpPr>
        <p:spPr>
          <a:xfrm>
            <a:off x="4290121" y="129936"/>
            <a:ext cx="777240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Candidate labels: </a:t>
            </a:r>
            <a:r>
              <a:rPr lang="en-US" sz="2400" i="1" dirty="0"/>
              <a:t>baseball cap, cap, green hat, hat, </a:t>
            </a:r>
            <a:r>
              <a:rPr lang="en-US" sz="2400" b="1" i="1" dirty="0">
                <a:solidFill>
                  <a:srgbClr val="FF0000"/>
                </a:solidFill>
              </a:rPr>
              <a:t>head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Can you guess which one is in the gold standard?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96AE-2A4C-F4A0-73DD-BCA84C6D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471EF-C1C7-D496-609F-958BB261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23287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1E9B-468F-8679-B063-3698681C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6AFF-7CF9-A571-29CF-B4314B9C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Focus/Emphasis/Composition: </a:t>
            </a:r>
            <a:br>
              <a:rPr lang="en-US" dirty="0"/>
            </a:br>
            <a:r>
              <a:rPr lang="en-US" dirty="0"/>
              <a:t>Foreground vs. Background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FBB1EF-9A4C-01AB-AEC2-A53E1E17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199475" cy="4351338"/>
          </a:xfrm>
        </p:spPr>
        <p:txBody>
          <a:bodyPr>
            <a:normAutofit/>
          </a:bodyPr>
          <a:lstStyle/>
          <a:p>
            <a:r>
              <a:rPr lang="en-US" dirty="0"/>
              <a:t>Focus (leading role): Frisby, Throw, Offense</a:t>
            </a:r>
          </a:p>
          <a:p>
            <a:r>
              <a:rPr lang="en-US" dirty="0"/>
              <a:t>Supporting role: Defense</a:t>
            </a:r>
          </a:p>
          <a:p>
            <a:r>
              <a:rPr lang="en-US" dirty="0"/>
              <a:t>Background: Spectators</a:t>
            </a:r>
          </a:p>
          <a:p>
            <a:endParaRPr lang="en-US" dirty="0"/>
          </a:p>
          <a:p>
            <a:r>
              <a:rPr lang="en-US" dirty="0"/>
              <a:t>Photographer tells us </a:t>
            </a:r>
          </a:p>
          <a:p>
            <a:pPr lvl="1"/>
            <a:r>
              <a:rPr lang="en-US" dirty="0"/>
              <a:t>what’s central</a:t>
            </a:r>
          </a:p>
          <a:p>
            <a:pPr lvl="1"/>
            <a:r>
              <a:rPr lang="en-US" dirty="0"/>
              <a:t>and what isn’t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B8E9D583-8225-9387-B380-3D3BEB3398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FFDE6-B4AC-3615-C02B-BD9C9487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25BFE-79AB-7ABB-695A-A6A13348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BA3D9-A61D-23E9-0474-C8E1FBCD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090559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894A-AA97-78E3-F7A9-BE1B95C5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Verbs, Subjunctive, Focus, Perspective,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9521E7-7B66-382D-9C63-BECFC393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40452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Pictures vs. Videos</a:t>
            </a:r>
          </a:p>
          <a:p>
            <a:pPr lvl="1"/>
            <a:r>
              <a:rPr lang="en-US" dirty="0"/>
              <a:t>Captions on pictures have more nouns (you can see): </a:t>
            </a:r>
          </a:p>
          <a:p>
            <a:pPr lvl="2"/>
            <a:r>
              <a:rPr lang="en-US" i="1" dirty="0"/>
              <a:t>girl with</a:t>
            </a:r>
            <a:r>
              <a:rPr lang="en-US" dirty="0"/>
              <a:t> </a:t>
            </a:r>
            <a:r>
              <a:rPr lang="en-US" b="1" i="1" u="sng" dirty="0"/>
              <a:t>green</a:t>
            </a:r>
            <a:r>
              <a:rPr lang="en-US" u="sng" dirty="0"/>
              <a:t> </a:t>
            </a:r>
            <a:r>
              <a:rPr lang="en-US" b="1" i="1" u="sng" dirty="0"/>
              <a:t>hat</a:t>
            </a:r>
          </a:p>
          <a:p>
            <a:pPr lvl="1"/>
            <a:r>
              <a:rPr lang="en-US" dirty="0"/>
              <a:t>Captions on videos have more verbs: </a:t>
            </a:r>
          </a:p>
          <a:p>
            <a:pPr lvl="2"/>
            <a:r>
              <a:rPr lang="en-US" i="1" dirty="0"/>
              <a:t>girl </a:t>
            </a:r>
            <a:r>
              <a:rPr lang="en-US" b="1" i="1" u="sng" dirty="0"/>
              <a:t>throwing</a:t>
            </a:r>
            <a:r>
              <a:rPr lang="en-US" i="1" dirty="0"/>
              <a:t> frisbee</a:t>
            </a:r>
          </a:p>
          <a:p>
            <a:r>
              <a:rPr lang="en-US" dirty="0"/>
              <a:t>Possible Worlds: Subjunctive, Hedges</a:t>
            </a:r>
          </a:p>
          <a:p>
            <a:pPr lvl="1"/>
            <a:r>
              <a:rPr lang="en-US" i="1" dirty="0"/>
              <a:t>The girl on defense </a:t>
            </a:r>
            <a:r>
              <a:rPr lang="en-US" b="1" i="1" u="sng" dirty="0"/>
              <a:t>might</a:t>
            </a:r>
            <a:r>
              <a:rPr lang="en-US" i="1" dirty="0"/>
              <a:t> block the throw, </a:t>
            </a:r>
          </a:p>
          <a:p>
            <a:pPr lvl="1"/>
            <a:r>
              <a:rPr lang="en-US" i="1" dirty="0"/>
              <a:t>but </a:t>
            </a:r>
            <a:r>
              <a:rPr lang="en-US" b="1" i="1" u="sng" dirty="0"/>
              <a:t>probably</a:t>
            </a:r>
            <a:r>
              <a:rPr lang="en-US" i="1" dirty="0"/>
              <a:t> won’t</a:t>
            </a:r>
          </a:p>
          <a:p>
            <a:r>
              <a:rPr lang="en-US" dirty="0"/>
              <a:t>Focus: </a:t>
            </a:r>
            <a:r>
              <a:rPr lang="en-US" b="1" i="1" u="sng" dirty="0"/>
              <a:t>girl on offense</a:t>
            </a:r>
            <a:r>
              <a:rPr lang="en-US" dirty="0"/>
              <a:t> vs. </a:t>
            </a:r>
            <a:r>
              <a:rPr lang="en-US" b="1" i="1" u="sng" dirty="0"/>
              <a:t>girl on defense</a:t>
            </a:r>
          </a:p>
          <a:p>
            <a:r>
              <a:rPr lang="en-US" dirty="0"/>
              <a:t>Bounding boxes discourage editorializing</a:t>
            </a:r>
          </a:p>
          <a:p>
            <a:pPr lvl="1"/>
            <a:r>
              <a:rPr lang="en-US" dirty="0"/>
              <a:t>Few words not explicitly grounded to a single box</a:t>
            </a:r>
          </a:p>
          <a:p>
            <a:pPr lvl="1"/>
            <a:r>
              <a:rPr lang="en-US" dirty="0"/>
              <a:t>Few opinions, comparisons, contrasts, predicates (verbs/adjectives), possible worlds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37DCB66A-52D5-A1AA-2E4E-EC1168D8A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962DB-BFF8-4FC3-66AE-8FB92661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63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1F1DD-0505-2B8A-7AE4-37C4225C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3E855-925A-9668-D1B6-32D301C6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56746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B286-3AAC-9F8D-4393-9987CD3C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0AD689-EDDC-D6EA-6FE1-1D7E81D7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Predicates/Perspectives (without boxes)</a:t>
            </a:r>
            <a:br>
              <a:rPr lang="en-US" dirty="0"/>
            </a:br>
            <a:r>
              <a:rPr lang="en-US" dirty="0"/>
              <a:t>(Predicates = Verbs/Adjectives)</a:t>
            </a:r>
          </a:p>
        </p:txBody>
      </p:sp>
      <p:pic>
        <p:nvPicPr>
          <p:cNvPr id="9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7C9D2E08-06C2-B3D1-C70F-4332034FE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98" t="34761" r="48375" b="35773"/>
          <a:stretch/>
        </p:blipFill>
        <p:spPr>
          <a:xfrm>
            <a:off x="276447" y="1561765"/>
            <a:ext cx="8867552" cy="4738094"/>
          </a:xfrm>
        </p:spPr>
      </p:pic>
      <p:pic>
        <p:nvPicPr>
          <p:cNvPr id="10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794C6921-8EF8-F460-0FA8-E63671DB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B34BA-8A74-B558-143D-6C41BD37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EF167-B54F-3749-BFA0-96F48B20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F2BFB-2351-0533-0415-FF3F771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3E34-9BC7-448B-49BB-332CDF56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BD4E-9AA2-5831-1944-326F0D8E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5957-B5D4-2F0E-9D71-00ACCD35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word level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Compare and Contrast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Comparisons at document level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Contrasts in addition to comparisons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Modalities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Words, Documents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Pictures, Audio, Video, etc.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Filter Bubbles</a:t>
            </a:r>
          </a:p>
          <a:p>
            <a:pPr lvl="1"/>
            <a:r>
              <a:rPr lang="en-US" dirty="0"/>
              <a:t>Comparable Corpora can help us get beyond Anglocentric Biases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4A62F-6518-334E-A4FE-AB6DB17B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2A2E0-730D-769B-0B5E-95235043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B2E63-8230-5084-87FE-BA136438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54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EFF7AC-E2C9-2CF1-1833-17598E8E9F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 made in America </a:t>
            </a:r>
            <a:r>
              <a:rPr lang="en-US" dirty="0">
                <a:sym typeface="Wingdings" pitchFamily="2" charset="2"/>
              </a:rPr>
              <a:t> Anglocentric Biases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EFEBF63-90F2-3CDF-0EFD-29CED2330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9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37E5F-10AB-1D23-FE32-1A8EA82A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Emerging trends: When can users trust GPT, and when should they intervene?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F32F-6E1A-F584-6948-40C9BD7D3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 of LLMs and chat bots will continue to grow, </a:t>
            </a:r>
          </a:p>
          <a:p>
            <a:pPr lvl="1"/>
            <a:r>
              <a:rPr lang="en-US" dirty="0"/>
              <a:t>since they are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This article describes a homework assignment, </a:t>
            </a:r>
          </a:p>
          <a:p>
            <a:pPr lvl="1"/>
            <a:r>
              <a:rPr lang="en-US" dirty="0"/>
              <a:t>where I asked my students to use bots to write essays.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C891C7-1180-7796-8965-FE2BAEE82B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Too many essays</a:t>
            </a:r>
          </a:p>
          <a:p>
            <a:pPr lvl="1"/>
            <a:r>
              <a:rPr lang="en-US" dirty="0"/>
              <a:t>should have been fact-checked. </a:t>
            </a:r>
          </a:p>
          <a:p>
            <a:r>
              <a:rPr lang="en-US" dirty="0"/>
              <a:t>Factchecking is </a:t>
            </a:r>
          </a:p>
          <a:p>
            <a:pPr lvl="1"/>
            <a:r>
              <a:rPr lang="en-US" dirty="0"/>
              <a:t>too much trouble.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664804-B49A-71DB-A3D0-10B21A01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43" y="4545624"/>
            <a:ext cx="6303313" cy="19956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905A9-FBFC-AABD-6695-51B60F4B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09669D-1961-251D-0E79-8E2FD8BA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904175-AF4F-23B6-F298-BE03CE25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8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17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with black text&#10;&#10;Description automatically generated">
            <a:extLst>
              <a:ext uri="{FF2B5EF4-FFF2-40B4-BE49-F238E27FC236}">
                <a16:creationId xmlns:a16="http://schemas.microsoft.com/office/drawing/2014/main" id="{2B260B94-41E9-16B5-CA8F-EA100714E40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3423" y="425960"/>
            <a:ext cx="11657604" cy="614667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12C77-05A4-D1F7-B293-AFCADB48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245A5-D591-E8DE-F0E4-B12B13D4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09786-04DE-2E9C-2D2C-77B1817D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8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C47B-75A2-AB8F-2C64-683B3901C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0131" cy="1226283"/>
          </a:xfrm>
        </p:spPr>
        <p:txBody>
          <a:bodyPr>
            <a:normAutofit fontScale="90000"/>
          </a:bodyPr>
          <a:lstStyle/>
          <a:p>
            <a:r>
              <a:rPr lang="en-US" dirty="0"/>
              <a:t>Engage Local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190C-E13F-11DA-522B-F9783DB92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511" y="3739278"/>
            <a:ext cx="5181600" cy="3051298"/>
          </a:xfrm>
        </p:spPr>
        <p:txBody>
          <a:bodyPr/>
          <a:lstStyle/>
          <a:p>
            <a:r>
              <a:rPr lang="en-US" dirty="0"/>
              <a:t>Quality control is relatively weak in 4 African Languages</a:t>
            </a:r>
          </a:p>
          <a:p>
            <a:pPr lvl="1"/>
            <a:r>
              <a:rPr lang="en-US" i="1" dirty="0"/>
              <a:t>“A significant part of the translations were suspected</a:t>
            </a:r>
          </a:p>
          <a:p>
            <a:pPr lvl="1"/>
            <a:r>
              <a:rPr lang="en-US" i="1" dirty="0"/>
              <a:t>to have been automatically generated”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94D1-443C-E8AD-53CF-4672AE6185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9947" y="681037"/>
            <a:ext cx="6812053" cy="6000152"/>
          </a:xfr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09E1FC1B-921A-98F9-4511-049ED5572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" y="1970450"/>
            <a:ext cx="5323449" cy="138978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6311D25-1F6C-56CB-9794-EEFA16D56283}"/>
              </a:ext>
            </a:extLst>
          </p:cNvPr>
          <p:cNvSpPr/>
          <p:nvPr/>
        </p:nvSpPr>
        <p:spPr>
          <a:xfrm>
            <a:off x="3895969" y="1235806"/>
            <a:ext cx="1212362" cy="545123"/>
          </a:xfrm>
          <a:prstGeom prst="wedgeRoundRectCallout">
            <a:avLst>
              <a:gd name="adj1" fmla="val -53965"/>
              <a:gd name="adj2" fmla="val 912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NLLB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6510FD-4398-7774-5764-57096CC2FD59}"/>
              </a:ext>
            </a:extLst>
          </p:cNvPr>
          <p:cNvSpPr/>
          <p:nvPr/>
        </p:nvSpPr>
        <p:spPr>
          <a:xfrm>
            <a:off x="2744387" y="2497348"/>
            <a:ext cx="1431960" cy="22826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30264-89E4-762C-A8AD-F10210AA4F43}"/>
              </a:ext>
            </a:extLst>
          </p:cNvPr>
          <p:cNvSpPr/>
          <p:nvPr/>
        </p:nvSpPr>
        <p:spPr>
          <a:xfrm>
            <a:off x="1312426" y="3001132"/>
            <a:ext cx="1101062" cy="177287"/>
          </a:xfrm>
          <a:prstGeom prst="roundRect">
            <a:avLst/>
          </a:prstGeom>
          <a:solidFill>
            <a:srgbClr val="FFFF00">
              <a:alpha val="20000"/>
            </a:srgbClr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03E3A77-795D-B779-71CC-3AAC8836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C499C62-6A22-A05A-D5CE-B5A24BC5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780E25-1B0B-14B7-5ABE-898E977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(as a verb)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42BB5-E8F6-54E3-7BEE-0697E771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98E8E-8A1A-1DAE-A1F6-C68910D5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146EB-E2CC-2D76-31C5-D3FDBC96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57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6AED-9FE6-A8B6-90C7-D7642425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Good: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103A-37FD-EE2F-5A41-B7144249C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all the bases</a:t>
            </a:r>
          </a:p>
          <a:p>
            <a:r>
              <a:rPr lang="en-US" dirty="0"/>
              <a:t>drop the ball</a:t>
            </a:r>
          </a:p>
          <a:p>
            <a:r>
              <a:rPr lang="en-US" dirty="0"/>
              <a:t>dunk</a:t>
            </a:r>
          </a:p>
          <a:p>
            <a:r>
              <a:rPr lang="en-US" dirty="0"/>
              <a:t>fumble</a:t>
            </a:r>
          </a:p>
          <a:p>
            <a:r>
              <a:rPr lang="en-US" dirty="0"/>
              <a:t>get on base</a:t>
            </a:r>
          </a:p>
          <a:p>
            <a:r>
              <a:rPr lang="en-US" dirty="0"/>
              <a:t>hit a home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94DA-1A92-7442-C751-EF29F700E3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in left field</a:t>
            </a:r>
          </a:p>
          <a:p>
            <a:r>
              <a:rPr lang="en-US" dirty="0"/>
              <a:t>punt (as a verb)</a:t>
            </a:r>
          </a:p>
          <a:p>
            <a:r>
              <a:rPr lang="en-US" dirty="0"/>
              <a:t>ragging the puck</a:t>
            </a:r>
          </a:p>
          <a:p>
            <a:r>
              <a:rPr lang="en-US" dirty="0"/>
              <a:t>run out the clock</a:t>
            </a:r>
          </a:p>
          <a:p>
            <a:r>
              <a:rPr lang="en-US" dirty="0"/>
              <a:t>sticky wicket</a:t>
            </a:r>
          </a:p>
          <a:p>
            <a:r>
              <a:rPr lang="en-US" dirty="0"/>
              <a:t>strike out</a:t>
            </a:r>
          </a:p>
        </p:txBody>
      </p:sp>
      <p:pic>
        <p:nvPicPr>
          <p:cNvPr id="6" name="Hymie3.mp4">
            <a:hlinkClick r:id="" action="ppaction://media"/>
            <a:extLst>
              <a:ext uri="{FF2B5EF4-FFF2-40B4-BE49-F238E27FC236}">
                <a16:creationId xmlns:a16="http://schemas.microsoft.com/office/drawing/2014/main" id="{EBEE4038-B2EE-D898-CC76-2F49609DA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1639" t="9029" r="24642" b="6084"/>
          <a:stretch/>
        </p:blipFill>
        <p:spPr>
          <a:xfrm>
            <a:off x="3644393" y="67507"/>
            <a:ext cx="8426914" cy="6314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BC3D7-E4AE-18A7-D3AE-0E7D7573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A1F500-8BFE-321C-7448-50E9BF52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634916-E747-4737-29AB-179EB510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394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206-D69E-A216-F5F2-EC5DCCA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Amazingly Bad: Anglo-Centric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9F8-A88D-2498-97F8-74B051F28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Write essays on Opium Wars 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six perspectives 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including East and West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Chatbots view everything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a single (American) perspective 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Concern: even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students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handed in essays from Western perspective,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though they were taught another perspective in China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9AC5BB-2279-8E74-64FA-45769F976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03375"/>
          </a:xfrm>
          <a:solidFill>
            <a:srgbClr val="FFFF00"/>
          </a:solidFill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When bots over-simplify the truth</a:t>
            </a:r>
            <a:r>
              <a:rPr lang="en-US" sz="2400" dirty="0"/>
              <a:t>, </a:t>
            </a:r>
          </a:p>
          <a:p>
            <a:pPr marL="800100" lvl="1" indent="-342900"/>
            <a:r>
              <a:rPr lang="en-US" sz="2600" dirty="0"/>
              <a:t>and take our side of a conflict,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that could be dangerous </a:t>
            </a:r>
          </a:p>
          <a:p>
            <a:pPr marL="800100" lvl="1" indent="-342900"/>
            <a:r>
              <a:rPr lang="en-US" sz="2700" dirty="0"/>
              <a:t>and could lead to a trade war, </a:t>
            </a:r>
          </a:p>
          <a:p>
            <a:pPr marL="800100" lvl="1" indent="-342900"/>
            <a:r>
              <a:rPr lang="en-US" sz="2600" dirty="0"/>
              <a:t>if not a shooting war.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C962-59F3-081A-9AD4-3C0905FF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E7559-B125-9E1B-0376-95C76C0D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79FB-5CC2-B0E1-662F-2780C888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DB5F-545D-8272-FB45-2BB52775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85FBC-DEB2-F46A-181E-5F728D9982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ED91B-21B3-6375-E27E-4E9094E763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77DE6-182D-B4C8-BB32-88334A6C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83406-37CF-B466-0702-171C3FF7B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DA79A-4F0F-844B-6F28-F87EB2BC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47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069B4-FDA4-BD55-AAEA-EC8FD54A2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613701-89F9-EA76-745C-99886B67F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543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491D-7E22-9C63-C847-FB22C383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09010-A0EC-6F6A-B51E-90BA336E77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More depth: </a:t>
            </a:r>
          </a:p>
          <a:p>
            <a:pPr lvl="1"/>
            <a:r>
              <a:rPr lang="en-US" dirty="0"/>
              <a:t>CC are normally used for simple tasks such as </a:t>
            </a:r>
          </a:p>
          <a:p>
            <a:pPr lvl="2"/>
            <a:r>
              <a:rPr lang="en-US" dirty="0"/>
              <a:t>bilingual lexicon induction (BLI), </a:t>
            </a:r>
          </a:p>
          <a:p>
            <a:pPr lvl="1"/>
            <a:r>
              <a:rPr lang="en-US" dirty="0"/>
              <a:t>but CC can be used for much more interesting views of </a:t>
            </a:r>
          </a:p>
          <a:p>
            <a:pPr lvl="2"/>
            <a:r>
              <a:rPr lang="en-US" dirty="0"/>
              <a:t>lexical semantics. </a:t>
            </a:r>
          </a:p>
          <a:p>
            <a:r>
              <a:rPr lang="en-US" dirty="0"/>
              <a:t>Compare and Contrast: </a:t>
            </a:r>
          </a:p>
          <a:p>
            <a:pPr lvl="1"/>
            <a:r>
              <a:rPr lang="en-US" dirty="0"/>
              <a:t>CC are normally used to make compare over language pairs, </a:t>
            </a:r>
          </a:p>
          <a:p>
            <a:pPr lvl="1"/>
            <a:r>
              <a:rPr lang="en-US" dirty="0"/>
              <a:t>but they can be used for </a:t>
            </a:r>
          </a:p>
          <a:p>
            <a:pPr lvl="2"/>
            <a:r>
              <a:rPr lang="en-US" dirty="0"/>
              <a:t>contrasts as well as comparisons</a:t>
            </a:r>
          </a:p>
          <a:p>
            <a:pPr lvl="3"/>
            <a:r>
              <a:rPr lang="en-US" dirty="0"/>
              <a:t>in monolingual settings </a:t>
            </a:r>
          </a:p>
          <a:p>
            <a:pPr lvl="3"/>
            <a:r>
              <a:rPr lang="en-US" dirty="0"/>
              <a:t>as well as multilingual settings.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3C8EF-E979-E148-A08A-1F92ED99B4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More modalities: </a:t>
            </a:r>
          </a:p>
          <a:p>
            <a:pPr lvl="1"/>
            <a:r>
              <a:rPr lang="en-US" dirty="0"/>
              <a:t>Now that vectors encode everything </a:t>
            </a:r>
          </a:p>
          <a:p>
            <a:pPr lvl="2"/>
            <a:r>
              <a:rPr lang="en-US" dirty="0"/>
              <a:t>text in many languages,</a:t>
            </a:r>
          </a:p>
          <a:p>
            <a:pPr lvl="2"/>
            <a:r>
              <a:rPr lang="en-US" dirty="0"/>
              <a:t>pictures, audio, video, </a:t>
            </a:r>
          </a:p>
          <a:p>
            <a:pPr lvl="1"/>
            <a:r>
              <a:rPr lang="en-US" dirty="0"/>
              <a:t>we can compare and contrast </a:t>
            </a:r>
          </a:p>
          <a:p>
            <a:pPr lvl="2"/>
            <a:r>
              <a:rPr lang="en-US" dirty="0"/>
              <a:t>everything with everything. </a:t>
            </a:r>
          </a:p>
          <a:p>
            <a:r>
              <a:rPr lang="en-US" dirty="0"/>
              <a:t>Bursting filter bubbles: </a:t>
            </a:r>
          </a:p>
          <a:p>
            <a:pPr lvl="1"/>
            <a:r>
              <a:rPr lang="en-US" dirty="0"/>
              <a:t>Bots made in America </a:t>
            </a:r>
          </a:p>
          <a:p>
            <a:pPr lvl="2"/>
            <a:r>
              <a:rPr lang="en-US" dirty="0"/>
              <a:t>are trained on corpora from an American perspective </a:t>
            </a:r>
          </a:p>
          <a:p>
            <a:pPr lvl="2"/>
            <a:r>
              <a:rPr lang="en-US" dirty="0"/>
              <a:t>with American biases. </a:t>
            </a:r>
          </a:p>
          <a:p>
            <a:pPr lvl="1"/>
            <a:r>
              <a:rPr lang="en-US" dirty="0"/>
              <a:t>We should not impose </a:t>
            </a:r>
          </a:p>
          <a:p>
            <a:pPr lvl="2"/>
            <a:r>
              <a:rPr lang="en-US" dirty="0"/>
              <a:t>American values on others.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BFDF0-A7D5-B0D3-C706-45B1B218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9425C-16A5-9610-0AF9-D831D326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73332-67C8-632C-C065-D2F3C106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F1477D-3D63-FE48-065F-857D1920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Predicates/Perspectives </a:t>
            </a:r>
            <a:br>
              <a:rPr lang="en-US" dirty="0"/>
            </a:br>
            <a:r>
              <a:rPr lang="en-US" dirty="0"/>
              <a:t>(Predicates = Verbs/Adjectives)</a:t>
            </a:r>
          </a:p>
        </p:txBody>
      </p:sp>
      <p:pic>
        <p:nvPicPr>
          <p:cNvPr id="9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E77D6DC-2862-79E2-77E4-A8A640427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98" t="34761" r="48375" b="35773"/>
          <a:stretch/>
        </p:blipFill>
        <p:spPr>
          <a:xfrm>
            <a:off x="276447" y="1561765"/>
            <a:ext cx="8867552" cy="4738094"/>
          </a:xfrm>
        </p:spPr>
      </p:pic>
      <p:pic>
        <p:nvPicPr>
          <p:cNvPr id="10" name="Content Placeholder 8" descr="A person playing with a frisbee&#10;&#10;Description automatically generated">
            <a:extLst>
              <a:ext uri="{FF2B5EF4-FFF2-40B4-BE49-F238E27FC236}">
                <a16:creationId xmlns:a16="http://schemas.microsoft.com/office/drawing/2014/main" id="{C1EF5079-1BF0-DEE6-4D18-30001388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04" y="1723806"/>
            <a:ext cx="3044080" cy="435133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C780D-9C27-F28F-53C0-A9A1F354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84DDC-918C-39E6-2A53-15723B10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C5DB9-998A-1CE5-33F7-44499D77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06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D7C77-A35A-5E4E-8FA3-99DC0907E6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550424-5D1C-BEEF-31B2-A4CB60FEB715}"/>
              </a:ext>
            </a:extLst>
          </p:cNvPr>
          <p:cNvSpPr/>
          <p:nvPr/>
        </p:nvSpPr>
        <p:spPr>
          <a:xfrm>
            <a:off x="4926330" y="445770"/>
            <a:ext cx="6275070" cy="394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9A8D0-BA33-DFA8-B853-09B2DB30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78645-CCEA-9CFF-3BDE-581D8DF1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478FF-327D-6E24-F95A-38A2B5FD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887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2186-1D85-9D4A-4E1A-CF679C3E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439CC-19E4-4829-9F58-87D2358F29A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044DEF-D625-4417-AEFC-B4FA149D7F81}"/>
              </a:ext>
            </a:extLst>
          </p:cNvPr>
          <p:cNvSpPr/>
          <p:nvPr/>
        </p:nvSpPr>
        <p:spPr>
          <a:xfrm>
            <a:off x="7212330" y="445770"/>
            <a:ext cx="6275070" cy="394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B6676-CF3C-1458-E940-CC77114F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BACC4-74DE-B319-7B72-77B983EA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8E11A-AB13-3CC7-46F3-3C2C61CC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4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9599-8F60-3CC3-2641-1B44DE880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2C929-E94C-68C8-AF29-C3A5A52C15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4340" y="78293"/>
            <a:ext cx="10869930" cy="670141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5B3F-D2ED-8093-5A61-E357523A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9550B-0779-E791-16D7-ADAF7F71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40789-8F35-E6A0-6827-0C22BD34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5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7116-97DD-4A4D-46B3-19D2DB43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Part 1: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31A7-4F90-6571-7FC4-4B777308F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Corpora</a:t>
            </a:r>
          </a:p>
          <a:p>
            <a:r>
              <a:rPr lang="en-US" dirty="0"/>
              <a:t>Applications: </a:t>
            </a:r>
          </a:p>
          <a:p>
            <a:pPr lvl="1"/>
            <a:r>
              <a:rPr lang="en-US" dirty="0"/>
              <a:t>Machine Translation (MT)</a:t>
            </a:r>
          </a:p>
          <a:p>
            <a:pPr lvl="1"/>
            <a:r>
              <a:rPr lang="en-US" dirty="0"/>
              <a:t>Word Sense Disambiguation (WSD)</a:t>
            </a:r>
          </a:p>
          <a:p>
            <a:r>
              <a:rPr lang="en-US" dirty="0"/>
              <a:t>Filter Bubbles</a:t>
            </a:r>
          </a:p>
          <a:p>
            <a:r>
              <a:rPr lang="en-US" dirty="0"/>
              <a:t>Growth Languages</a:t>
            </a:r>
          </a:p>
          <a:p>
            <a:r>
              <a:rPr lang="en-US" dirty="0"/>
              <a:t>Inappropriate Uses of Translation </a:t>
            </a:r>
            <a:r>
              <a:rPr lang="en-US" dirty="0">
                <a:sym typeface="Wingdings" pitchFamily="2" charset="2"/>
              </a:rPr>
              <a:t> Biases</a:t>
            </a:r>
            <a:endParaRPr lang="en-US" dirty="0"/>
          </a:p>
          <a:p>
            <a:r>
              <a:rPr lang="en-US" dirty="0"/>
              <a:t>Bilingual Lexicon Induction (BLI)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B18E4-18EC-1EC8-53C3-83109B31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BFB99-89D3-D7A4-AF2A-314338F0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9BE1-4D18-6945-B531-EFFFF27E9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31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88B5-7942-C105-344F-4E5B12D8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Boot-Strapping (Transfer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68C2-7E28-7022-267E-5E4D54DC1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-apple-system"/>
              </a:rPr>
              <a:t>Boot-Strapping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Take advantage of high resource languages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To make progress on growth languages</a:t>
            </a:r>
          </a:p>
          <a:p>
            <a:r>
              <a:rPr lang="en-US" sz="3200" b="0" i="0" dirty="0">
                <a:effectLst/>
                <a:latin typeface="-apple-system"/>
              </a:rPr>
              <a:t>Three Boot-Strapping Tasks: Learn Models in Growth Lang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Zero-Shot</a:t>
            </a:r>
          </a:p>
          <a:p>
            <a:pPr lvl="2"/>
            <a:r>
              <a:rPr lang="en-US" sz="2400" dirty="0">
                <a:latin typeface="-apple-system"/>
              </a:rPr>
              <a:t>No fine-tuning on data in target language</a:t>
            </a:r>
            <a:endParaRPr lang="en-US" sz="2400" b="0" i="0" dirty="0">
              <a:effectLst/>
              <a:latin typeface="-apple-system"/>
            </a:endParaRPr>
          </a:p>
          <a:p>
            <a:pPr lvl="1"/>
            <a:r>
              <a:rPr lang="en-US" sz="2800" b="0" i="0" dirty="0">
                <a:effectLst/>
                <a:latin typeface="-apple-system"/>
              </a:rPr>
              <a:t>Few-Shot: </a:t>
            </a:r>
          </a:p>
          <a:p>
            <a:pPr lvl="2"/>
            <a:r>
              <a:rPr lang="en-US" sz="2400" b="0" i="0" dirty="0">
                <a:effectLst/>
                <a:latin typeface="-apple-system"/>
              </a:rPr>
              <a:t>Fine-Tune with a little data in target language</a:t>
            </a:r>
          </a:p>
          <a:p>
            <a:pPr lvl="1"/>
            <a:r>
              <a:rPr lang="en-US" sz="2800" b="0" i="0" dirty="0">
                <a:effectLst/>
                <a:latin typeface="-apple-system"/>
              </a:rPr>
              <a:t>One-vs-All Zero-Shot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FB8E5-4F70-13E6-7F98-3F1BEFBA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3A389-9D1B-75B0-5DDF-5CF2D62D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443BC-25E4-C826-AAE8-ACC525B8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05615-9625-93F4-1FC7-5982DCD8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E67E-9760-2B75-FECE-91003370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Linguistics &amp; Vision</a:t>
            </a:r>
            <a:br>
              <a:rPr lang="en-US" dirty="0"/>
            </a:br>
            <a:r>
              <a:rPr lang="en-US" sz="3200" dirty="0"/>
              <a:t>Words, Documents </a:t>
            </a:r>
            <a:r>
              <a:rPr lang="en-US" sz="3200" dirty="0">
                <a:sym typeface="Wingdings" pitchFamily="2" charset="2"/>
              </a:rPr>
              <a:t> Pictures, Audio, Video, etc.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6C762-A893-69E9-DB8E-CFCC2136A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Perspective: Comparable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FCCD-1C0A-F184-C5A2-9EE56E4503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Now that everything is a vector,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represent everything as vectors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answer all questions with ANN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Data is data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English/French/Pictures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Communication is communication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Bias/Filter-Bubbles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Translation-Free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87BEFB-663E-B7BC-28A8-34DD99FEB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Perspective: Linguistics in Pictures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70C0A-B5E8-BAC4-2213-FE357957E0C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Perspective/Sentiment/Stance</a:t>
            </a:r>
          </a:p>
          <a:p>
            <a:pPr lvl="1"/>
            <a:r>
              <a:rPr lang="en-US" dirty="0"/>
              <a:t>COCO (facts) </a:t>
            </a:r>
            <a:r>
              <a:rPr lang="en-US" sz="2400" dirty="0"/>
              <a:t>👎</a:t>
            </a:r>
            <a:endParaRPr lang="en-US" dirty="0"/>
          </a:p>
          <a:p>
            <a:pPr lvl="1"/>
            <a:r>
              <a:rPr lang="en-US" dirty="0" err="1"/>
              <a:t>ArteLingo</a:t>
            </a:r>
            <a:r>
              <a:rPr lang="en-US" dirty="0"/>
              <a:t> (opinions)</a:t>
            </a:r>
            <a:r>
              <a:rPr lang="en-US" sz="2400" dirty="0"/>
              <a:t> 👍</a:t>
            </a:r>
          </a:p>
          <a:p>
            <a:r>
              <a:rPr lang="en-US" dirty="0"/>
              <a:t>Vocabulary</a:t>
            </a:r>
          </a:p>
          <a:p>
            <a:pPr lvl="1"/>
            <a:r>
              <a:rPr lang="en-US" dirty="0"/>
              <a:t>COCO (nouns you can see)</a:t>
            </a:r>
          </a:p>
          <a:p>
            <a:pPr lvl="1"/>
            <a:r>
              <a:rPr lang="en-US" dirty="0" err="1"/>
              <a:t>ArteLingo</a:t>
            </a:r>
            <a:r>
              <a:rPr lang="en-US" dirty="0"/>
              <a:t> (more verbs, adj)</a:t>
            </a:r>
          </a:p>
          <a:p>
            <a:r>
              <a:rPr lang="en-US" dirty="0"/>
              <a:t>Bounding Box Semantics </a:t>
            </a:r>
            <a:r>
              <a:rPr lang="en-US" sz="2800" dirty="0"/>
              <a:t>👎</a:t>
            </a:r>
            <a:endParaRPr lang="en-US" dirty="0"/>
          </a:p>
          <a:p>
            <a:pPr lvl="1"/>
            <a:r>
              <a:rPr lang="en-US" dirty="0"/>
              <a:t>Ambiguity</a:t>
            </a:r>
          </a:p>
          <a:p>
            <a:pPr lvl="1"/>
            <a:r>
              <a:rPr lang="en-US" dirty="0"/>
              <a:t>Pragmatics: Grice</a:t>
            </a:r>
          </a:p>
          <a:p>
            <a:pPr lvl="1"/>
            <a:r>
              <a:rPr lang="en-US" dirty="0"/>
              <a:t>Focus/Emphasis: </a:t>
            </a:r>
          </a:p>
          <a:p>
            <a:pPr lvl="2"/>
            <a:r>
              <a:rPr lang="en-US" dirty="0"/>
              <a:t>Foreground vs. Background</a:t>
            </a:r>
          </a:p>
          <a:p>
            <a:pPr lvl="1"/>
            <a:r>
              <a:rPr lang="en-US" dirty="0"/>
              <a:t>Count Nouns vs. Mass Nouns</a:t>
            </a:r>
          </a:p>
          <a:p>
            <a:r>
              <a:rPr lang="en-US" dirty="0"/>
              <a:t>Bounding boxes are like aligning parallel corpora</a:t>
            </a:r>
          </a:p>
          <a:p>
            <a:pPr lvl="1"/>
            <a:r>
              <a:rPr lang="en-US" dirty="0"/>
              <a:t>(Too) convenient for computation</a:t>
            </a:r>
          </a:p>
          <a:p>
            <a:pPr lvl="1"/>
            <a:r>
              <a:rPr lang="en-US" dirty="0"/>
              <a:t>(Too) limiting to capture the facts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B96E5-59C4-E0D7-AAA7-5D4B2A0C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0B332-B86B-9104-DBAD-D45088A5B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A584A-2CF7-FAEC-AC64-33E853E4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46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3939D9-3E52-1F90-3E1C-E1CCCF4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 (Over)-Simplifies Lexicon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0632E-62A7-7577-AA62-174723BA6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BLI assumes word-for-word translations (no phrases)</a:t>
            </a:r>
          </a:p>
          <a:p>
            <a:pPr lvl="1"/>
            <a:r>
              <a:rPr lang="en-US" i="1" dirty="0"/>
              <a:t>ask for</a:t>
            </a:r>
          </a:p>
          <a:p>
            <a:pPr lvl="1"/>
            <a:r>
              <a:rPr lang="en-US" i="1" dirty="0"/>
              <a:t>request </a:t>
            </a:r>
          </a:p>
          <a:p>
            <a:r>
              <a:rPr lang="en-US" dirty="0"/>
              <a:t>Distributional hypothesis</a:t>
            </a:r>
          </a:p>
          <a:p>
            <a:pPr lvl="1"/>
            <a:r>
              <a:rPr lang="en-US" dirty="0"/>
              <a:t>Corpora are all we need</a:t>
            </a:r>
          </a:p>
          <a:p>
            <a:pPr lvl="2"/>
            <a:r>
              <a:rPr lang="en-US" i="1" dirty="0"/>
              <a:t>You shall know a word by the company it keeps </a:t>
            </a:r>
            <a:r>
              <a:rPr lang="en-US" dirty="0"/>
              <a:t>– Firth (1957)</a:t>
            </a:r>
            <a:endParaRPr lang="en-US" i="1" dirty="0"/>
          </a:p>
          <a:p>
            <a:pPr lvl="1"/>
            <a:r>
              <a:rPr lang="en-US" dirty="0"/>
              <a:t>No semantics, etymology,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9C2AC72-4AF3-C5F9-2E1E-DDF2B7426E0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Etymology</a:t>
                </a:r>
              </a:p>
              <a:p>
                <a:pPr lvl="1"/>
                <a:r>
                  <a:rPr lang="en-US" dirty="0"/>
                  <a:t>1066 Norman Conquest</a:t>
                </a:r>
              </a:p>
              <a:p>
                <a:pPr lvl="2"/>
                <a:r>
                  <a:rPr lang="en-US" dirty="0"/>
                  <a:t>English </a:t>
                </a:r>
                <a:r>
                  <a:rPr lang="en-US" dirty="0">
                    <a:sym typeface="Wingdings" pitchFamily="2" charset="2"/>
                  </a:rPr>
                  <a:t> Anglo-Saxon + French</a:t>
                </a:r>
                <a:endParaRPr lang="en-US" dirty="0"/>
              </a:p>
              <a:p>
                <a:pPr lvl="2"/>
                <a:r>
                  <a:rPr lang="en-US" dirty="0"/>
                  <a:t>French word has higher register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Peasants raise </a:t>
                </a: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cows, calf, swine </a:t>
                </a:r>
                <a:r>
                  <a:rPr lang="en-US" dirty="0">
                    <a:sym typeface="Wingdings" pitchFamily="2" charset="2"/>
                  </a:rPr>
                  <a:t>(Anglo-Saxon)</a:t>
                </a:r>
                <a:endParaRPr lang="en-US" i="1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So aristocracy can eat </a:t>
                </a: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beef, veal, pork </a:t>
                </a:r>
                <a:r>
                  <a:rPr lang="en-US" dirty="0">
                    <a:sym typeface="Wingdings" pitchFamily="2" charset="2"/>
                  </a:rPr>
                  <a:t>(French)</a:t>
                </a:r>
                <a:endParaRPr lang="en-US" i="1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i="1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Hypo: V+P are hard for L2 learners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because P depends on etymology</a:t>
                </a: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ask for </a:t>
                </a:r>
                <a:r>
                  <a:rPr lang="en-US" dirty="0">
                    <a:sym typeface="Wingdings" pitchFamily="2" charset="2"/>
                  </a:rPr>
                  <a:t>(Anglo-Saxon)</a:t>
                </a:r>
                <a:endParaRPr lang="en-US" i="1" dirty="0">
                  <a:sym typeface="Wingdings" pitchFamily="2" charset="2"/>
                </a:endParaRPr>
              </a:p>
              <a:p>
                <a:pPr lvl="2"/>
                <a:r>
                  <a:rPr lang="en-US" i="1" dirty="0">
                    <a:sym typeface="Wingdings" pitchFamily="2" charset="2"/>
                  </a:rPr>
                  <a:t>request </a:t>
                </a:r>
                <a:r>
                  <a:rPr lang="en-US" dirty="0">
                    <a:sym typeface="Wingdings" pitchFamily="2" charset="2"/>
                  </a:rPr>
                  <a:t>(French)</a:t>
                </a:r>
              </a:p>
              <a:p>
                <a:pPr lvl="3"/>
                <a:r>
                  <a:rPr lang="en-US" i="1" dirty="0">
                    <a:sym typeface="Wingdings" pitchFamily="2" charset="2"/>
                  </a:rPr>
                  <a:t>re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i="1" dirty="0">
                    <a:sym typeface="Wingdings" pitchFamily="2" charset="2"/>
                  </a:rPr>
                  <a:t>for</a:t>
                </a:r>
              </a:p>
              <a:p>
                <a:pPr lvl="3"/>
                <a:r>
                  <a:rPr lang="en-US" i="1" dirty="0">
                    <a:sym typeface="Wingdings" pitchFamily="2" charset="2"/>
                  </a:rPr>
                  <a:t>quest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i="1" dirty="0">
                    <a:sym typeface="Wingdings" pitchFamily="2" charset="2"/>
                  </a:rPr>
                  <a:t>ask</a:t>
                </a:r>
              </a:p>
              <a:p>
                <a:pPr lvl="2"/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9C2AC72-4AF3-C5F9-2E1E-DDF2B7426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BB7DF-F7A7-8AAD-85F6-0B1EB2C2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0649A-8D4B-3E88-B13E-7828599A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DABC-1DC6-DECB-B777-8447FD3D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96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6839-4EEB-0DA7-B467-1752FF67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2A0AE-0F4E-C3AC-427C-D5BBC146DF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Despite risks (hallucinations, etc.), </a:t>
            </a:r>
          </a:p>
          <a:p>
            <a:pPr lvl="1"/>
            <a:r>
              <a:rPr lang="en-US" dirty="0"/>
              <a:t>usage of ChatGPT will almost surely grow, </a:t>
            </a:r>
          </a:p>
          <a:p>
            <a:pPr lvl="1"/>
            <a:r>
              <a:rPr lang="en-US" dirty="0"/>
              <a:t>since it is so easy to use, </a:t>
            </a:r>
          </a:p>
          <a:p>
            <a:pPr lvl="1"/>
            <a:r>
              <a:rPr lang="en-US" dirty="0"/>
              <a:t>and so (incredibly) credible. </a:t>
            </a:r>
          </a:p>
          <a:p>
            <a:r>
              <a:rPr lang="en-US" dirty="0"/>
              <a:t>I would be more comfortable with this reality if </a:t>
            </a:r>
          </a:p>
          <a:p>
            <a:pPr lvl="1"/>
            <a:r>
              <a:rPr lang="en-US" dirty="0"/>
              <a:t>we encouraged more humans-in-the-loop,  </a:t>
            </a:r>
          </a:p>
          <a:p>
            <a:pPr lvl="1"/>
            <a:r>
              <a:rPr lang="en-US" dirty="0"/>
              <a:t>with a better characterization of </a:t>
            </a:r>
          </a:p>
          <a:p>
            <a:pPr lvl="2"/>
            <a:r>
              <a:rPr lang="en-US" dirty="0"/>
              <a:t>when the machine can be trusted and</a:t>
            </a:r>
          </a:p>
          <a:p>
            <a:pPr lvl="2"/>
            <a:r>
              <a:rPr lang="en-US" dirty="0"/>
              <a:t>when humans should intervene. </a:t>
            </a:r>
          </a:p>
          <a:p>
            <a:r>
              <a:rPr lang="en-US" dirty="0"/>
              <a:t>We have seen that LLMs (and ChatGPT) have much to offer and </a:t>
            </a:r>
          </a:p>
          <a:p>
            <a:pPr lvl="1"/>
            <a:r>
              <a:rPr lang="en-US" dirty="0"/>
              <a:t>can be a useful tool for students. </a:t>
            </a:r>
          </a:p>
          <a:p>
            <a:r>
              <a:rPr lang="en-US" dirty="0"/>
              <a:t>However, there are risks. </a:t>
            </a:r>
          </a:p>
          <a:p>
            <a:pPr lvl="1"/>
            <a:r>
              <a:rPr lang="en-US" dirty="0"/>
              <a:t>Users of LLMs, including students and everyone else, should be made aware of </a:t>
            </a:r>
          </a:p>
          <a:p>
            <a:pPr lvl="1"/>
            <a:r>
              <a:rPr lang="en-US" dirty="0"/>
              <a:t>strengths (fluency) </a:t>
            </a:r>
          </a:p>
          <a:p>
            <a:pPr lvl="1"/>
            <a:r>
              <a:rPr lang="en-US" dirty="0"/>
              <a:t>and weaknesses (trustworthiness).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49950-9397-E793-808B-1B1F3C9326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Users should be expected to do their own fact-checking before trafficking in misinformation. </a:t>
            </a:r>
          </a:p>
          <a:p>
            <a:r>
              <a:rPr lang="en-US" dirty="0"/>
              <a:t>Laziness is inexcusable. Users are responsible for what they say, whether or not it came from a chat bot. </a:t>
            </a:r>
          </a:p>
          <a:p>
            <a:r>
              <a:rPr lang="en-US" dirty="0"/>
              <a:t>That said, realistically, laziness is also inevitable. </a:t>
            </a:r>
          </a:p>
          <a:p>
            <a:r>
              <a:rPr lang="en-US" dirty="0"/>
              <a:t>Chat bots are not going away. </a:t>
            </a:r>
          </a:p>
          <a:p>
            <a:r>
              <a:rPr lang="en-US" dirty="0"/>
              <a:t>If others are conservative with the truth and with fact-checking, then we will become conservative with belief. Credibility may disappear before chat bots go away.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24F5A-A139-A362-C84E-51C7F5DF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3851F-2F14-9B2A-17B5-B3033757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1F993-555D-6F63-3A78-19EDD810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0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5AF09-CA8B-503D-7D17-64AB7D1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Machine Translation (Baidu)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6247-AE3F-4EBF-CAC8-F1AB6FA61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want help with 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38DC6B-502A-3D83-61CA-400B2413C9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Logs are full of requests to translate phrasal verbs from English to Chinese</a:t>
            </a:r>
          </a:p>
          <a:p>
            <a:r>
              <a:rPr lang="en-US" dirty="0"/>
              <a:t>Students are trying on preposition after another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CA60F-3E98-4119-391F-3ECF3FF70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Help writing CV in English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9DE72-0C6F-0825-5646-D55E9188F8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C4CB2-CBF4-3D29-9853-4D5458282039}"/>
              </a:ext>
            </a:extLst>
          </p:cNvPr>
          <p:cNvSpPr txBox="1"/>
          <p:nvPr/>
        </p:nvSpPr>
        <p:spPr>
          <a:xfrm>
            <a:off x="1066800" y="4978400"/>
            <a:ext cx="9701374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There must be better ways to address these use cases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2CF768-15CB-4931-200F-DCECB9C3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616F7-E137-467F-0C12-2D8BE40C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7EB133-44BE-8DE1-30F1-2946156D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6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7DE700-4665-B7DB-A79B-D4FA9CBE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Cultures Have Consequences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92DD6C-2E7E-22EB-A125-8AC1E36A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AT&amp;T Bell Labs: Telephones, Unix, Transistor</a:t>
            </a:r>
          </a:p>
          <a:p>
            <a:pPr lvl="1"/>
            <a:r>
              <a:rPr lang="en-US" dirty="0"/>
              <a:t>Reliability: Design for five 9s (defects per million: 99.999%)</a:t>
            </a:r>
          </a:p>
          <a:p>
            <a:pPr lvl="1"/>
            <a:r>
              <a:rPr lang="en-US" dirty="0">
                <a:hlinkClick r:id="rId2"/>
              </a:rPr>
              <a:t>https://en.wikipedia.org/wiki/Unix_philosophy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Small is beautiful</a:t>
            </a:r>
          </a:p>
          <a:p>
            <a:pPr lvl="2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Write programs that do one thing and do it well.</a:t>
            </a:r>
          </a:p>
          <a:p>
            <a:pPr lvl="2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Write programs to work together</a:t>
            </a:r>
          </a:p>
          <a:p>
            <a:pPr lvl="1"/>
            <a:r>
              <a:rPr lang="en-US" dirty="0"/>
              <a:t>Testing &gt; Project Management &gt; Dev </a:t>
            </a:r>
          </a:p>
          <a:p>
            <a:r>
              <a:rPr lang="en-US" dirty="0"/>
              <a:t>Microsoft: Windows &amp; Office</a:t>
            </a:r>
          </a:p>
          <a:p>
            <a:pPr lvl="1"/>
            <a:r>
              <a:rPr lang="en-US" dirty="0"/>
              <a:t>Features/Scenarios</a:t>
            </a:r>
          </a:p>
          <a:p>
            <a:pPr lvl="1"/>
            <a:r>
              <a:rPr lang="en-US" dirty="0"/>
              <a:t>Jack of all trades; master of none (99%)</a:t>
            </a:r>
          </a:p>
          <a:p>
            <a:pPr lvl="1"/>
            <a:r>
              <a:rPr lang="en-US" dirty="0"/>
              <a:t>Dev &gt; Project Management &gt; Testing</a:t>
            </a:r>
          </a:p>
          <a:p>
            <a:r>
              <a:rPr lang="en-US" dirty="0"/>
              <a:t>Baidu: Web Search</a:t>
            </a:r>
          </a:p>
          <a:p>
            <a:pPr lvl="1"/>
            <a:r>
              <a:rPr lang="en-US" dirty="0"/>
              <a:t>Deep understanding of the market in China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45077-D19C-6C57-F30B-9CAC4731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EA02B-4319-99BE-4898-22FE325A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235D1-59C5-CB9B-D366-72326041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00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C409-A4F2-5417-D0E7-F0CF8E0E4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CE588B-95E6-613E-FE5B-BD6B448C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Machine Translation (Baidu)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671AB-A419-9F36-2B6C-92B001B8F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want help with 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89F909-7284-8A1F-4AA9-8189166C01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Logs are full of requests to translate phrasal verbs from English to Chinese</a:t>
            </a:r>
          </a:p>
          <a:p>
            <a:r>
              <a:rPr lang="en-US" dirty="0"/>
              <a:t>Students are trying on preposition after another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A931EF-0536-4FC5-C5B7-C7EBC80F0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Help writing CV in English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5ED171-C480-3D34-FB19-C060565DC62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746B7-FF74-6DFE-CB0C-E9BAE64590D0}"/>
              </a:ext>
            </a:extLst>
          </p:cNvPr>
          <p:cNvSpPr txBox="1"/>
          <p:nvPr/>
        </p:nvSpPr>
        <p:spPr>
          <a:xfrm>
            <a:off x="1066800" y="4978400"/>
            <a:ext cx="9701374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There must be better ways to address these use cases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51F16B8-2C67-5137-251D-EBA271D690BB}"/>
              </a:ext>
            </a:extLst>
          </p:cNvPr>
          <p:cNvSpPr/>
          <p:nvPr/>
        </p:nvSpPr>
        <p:spPr>
          <a:xfrm>
            <a:off x="5746750" y="5861050"/>
            <a:ext cx="2374900" cy="711200"/>
          </a:xfrm>
          <a:prstGeom prst="wedgeRoundRectCallout">
            <a:avLst>
              <a:gd name="adj1" fmla="val -28582"/>
              <a:gd name="adj2" fmla="val -8214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Microsoft View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E75BB2-11C7-A931-8CC2-2DC0E955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02BF6B-6A0E-149F-31E1-8D141EC2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E720C4-2D24-DADC-BEB7-6B1D8CAD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64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72B9B7-A02F-FAF3-D7DA-D109651F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about logs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602076-3491-C7BB-4FA9-B8DCF5AF2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Economic View of Search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9092D7-D4D6-69B5-678B-4189AAC573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Search engine is a market maker</a:t>
            </a:r>
          </a:p>
          <a:p>
            <a:r>
              <a:rPr lang="en-US" dirty="0"/>
              <a:t>Goal: Find an equilibrium</a:t>
            </a:r>
          </a:p>
          <a:p>
            <a:pPr lvl="1"/>
            <a:r>
              <a:rPr lang="en-US" dirty="0"/>
              <a:t>Readers (demand for content)</a:t>
            </a:r>
          </a:p>
          <a:p>
            <a:pPr lvl="1"/>
            <a:r>
              <a:rPr lang="en-US" dirty="0"/>
              <a:t>Writers (suppliers of content)</a:t>
            </a:r>
          </a:p>
          <a:p>
            <a:pPr lvl="1"/>
            <a:r>
              <a:rPr lang="en-US" dirty="0"/>
              <a:t>Advertisers ($$)</a:t>
            </a:r>
          </a:p>
          <a:p>
            <a:pPr lvl="1"/>
            <a:r>
              <a:rPr lang="en-US" dirty="0"/>
              <a:t>Spammers</a:t>
            </a:r>
          </a:p>
          <a:p>
            <a:r>
              <a:rPr lang="en-US" dirty="0"/>
              <a:t>It is said: web crawls are huge,</a:t>
            </a:r>
          </a:p>
          <a:p>
            <a:pPr lvl="1"/>
            <a:r>
              <a:rPr lang="en-US" dirty="0"/>
              <a:t>but when content is successful,</a:t>
            </a:r>
          </a:p>
          <a:p>
            <a:pPr lvl="1"/>
            <a:r>
              <a:rPr lang="en-US" dirty="0"/>
              <a:t>there are more readers than writers</a:t>
            </a:r>
          </a:p>
          <a:p>
            <a:pPr lvl="1"/>
            <a:r>
              <a:rPr lang="en-US" dirty="0"/>
              <a:t>and therefore logs &gt;&gt; crawls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6043B6-D857-F6CF-ACA4-89C114912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8EFCD9-ECE2-AEF6-4640-94903AB6C0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Narrative is: China is …</a:t>
            </a:r>
          </a:p>
          <a:p>
            <a:r>
              <a:rPr lang="en-US" dirty="0"/>
              <a:t>Reality: </a:t>
            </a:r>
          </a:p>
          <a:p>
            <a:pPr lvl="1"/>
            <a:r>
              <a:rPr lang="en-US" dirty="0"/>
              <a:t>Industry in China is careful;</a:t>
            </a:r>
          </a:p>
          <a:p>
            <a:pPr lvl="1"/>
            <a:r>
              <a:rPr lang="en-US" dirty="0"/>
              <a:t>Penalties are severe</a:t>
            </a:r>
          </a:p>
          <a:p>
            <a:pPr lvl="1"/>
            <a:r>
              <a:rPr lang="en-US" dirty="0"/>
              <a:t>My access to logs was more limited in China than US</a:t>
            </a:r>
          </a:p>
          <a:p>
            <a:endParaRPr lang="en-US" dirty="0"/>
          </a:p>
        </p:txBody>
      </p:sp>
      <p:pic>
        <p:nvPicPr>
          <p:cNvPr id="13" name="Picture 12" descr="A building in a parking lot&#10;&#10;Description automatically generated">
            <a:extLst>
              <a:ext uri="{FF2B5EF4-FFF2-40B4-BE49-F238E27FC236}">
                <a16:creationId xmlns:a16="http://schemas.microsoft.com/office/drawing/2014/main" id="{626C7F56-78F2-CDEE-22AF-F99D2DA5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4628669"/>
            <a:ext cx="4289511" cy="445866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055CB99-4719-0BC6-6CF3-9028B11729B1}"/>
              </a:ext>
            </a:extLst>
          </p:cNvPr>
          <p:cNvSpPr/>
          <p:nvPr/>
        </p:nvSpPr>
        <p:spPr>
          <a:xfrm>
            <a:off x="10461711" y="4795284"/>
            <a:ext cx="1573212" cy="763106"/>
          </a:xfrm>
          <a:prstGeom prst="wedgeRoundRectCallout">
            <a:avLst>
              <a:gd name="adj1" fmla="val -21630"/>
              <a:gd name="adj2" fmla="val -473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York Times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5305C-1F1D-CC5E-4565-FFAFAA48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3E00A-C53B-91D6-A3E8-6D7D7BDA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4433B-3814-2047-6B72-46370567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51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4CE5AC-102C-B4CB-AF2D-593D15150F6C}"/>
              </a:ext>
            </a:extLst>
          </p:cNvPr>
          <p:cNvSpPr/>
          <p:nvPr/>
        </p:nvSpPr>
        <p:spPr>
          <a:xfrm>
            <a:off x="3604598" y="2978063"/>
            <a:ext cx="2171178" cy="9018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Multi-modal LLM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C2694-0352-6313-913E-1C961DD3707D}"/>
              </a:ext>
            </a:extLst>
          </p:cNvPr>
          <p:cNvSpPr/>
          <p:nvPr/>
        </p:nvSpPr>
        <p:spPr>
          <a:xfrm>
            <a:off x="6903119" y="2978063"/>
            <a:ext cx="1878904" cy="9018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E2E IMG CAPTIONNING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1B31F5-4784-F84A-C62E-A003565ED47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817519" y="3879937"/>
            <a:ext cx="25052" cy="76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3972CB-9370-1B8A-5BF3-9C448BC9769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90186" y="4353425"/>
            <a:ext cx="1454295" cy="862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ainting of a person in a suit&#10;&#10;Description automatically generated">
            <a:extLst>
              <a:ext uri="{FF2B5EF4-FFF2-40B4-BE49-F238E27FC236}">
                <a16:creationId xmlns:a16="http://schemas.microsoft.com/office/drawing/2014/main" id="{DD1BACF1-6808-6A02-D5D2-9B4214CF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93" y="5216266"/>
            <a:ext cx="1140776" cy="150081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6763C7D7-40ED-1F8C-8340-247DFED0D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643" y="4255237"/>
            <a:ext cx="258708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</a:t>
            </a:r>
            <a:r>
              <a:rPr kumimoji="0" lang="en-FR" altLang="en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&lt;/img&gt;   </a:t>
            </a: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you describe the contents of this image for me? ###Assistant: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8B26FF43-47E3-926C-6C1E-93DBDFA968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09521" y="41895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A2A87884-E52F-8BB0-34B2-72F2A6193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1921" y="43419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3EF54E-7C85-A4D6-C079-E9BC576ACB61}"/>
              </a:ext>
            </a:extLst>
          </p:cNvPr>
          <p:cNvCxnSpPr>
            <a:stCxn id="13" idx="0"/>
            <a:endCxn id="3" idx="2"/>
          </p:cNvCxnSpPr>
          <p:nvPr/>
        </p:nvCxnSpPr>
        <p:spPr>
          <a:xfrm flipV="1">
            <a:off x="4690187" y="3879937"/>
            <a:ext cx="0" cy="37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9C0B6F-8B5C-4932-6036-E10290A12DC8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4690186" y="2489548"/>
            <a:ext cx="1" cy="488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9A254B-5BD3-C379-AD38-E6214B6276AB}"/>
              </a:ext>
            </a:extLst>
          </p:cNvPr>
          <p:cNvCxnSpPr>
            <a:cxnSpLocks/>
          </p:cNvCxnSpPr>
          <p:nvPr/>
        </p:nvCxnSpPr>
        <p:spPr>
          <a:xfrm flipV="1">
            <a:off x="7817519" y="2589756"/>
            <a:ext cx="0" cy="388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C652D0C-22B1-8CB2-1590-3334417BBAFC}"/>
              </a:ext>
            </a:extLst>
          </p:cNvPr>
          <p:cNvSpPr/>
          <p:nvPr/>
        </p:nvSpPr>
        <p:spPr>
          <a:xfrm flipH="1">
            <a:off x="7892676" y="190708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95CC2A-A699-5445-BC26-603CB24C0C1C}"/>
              </a:ext>
            </a:extLst>
          </p:cNvPr>
          <p:cNvSpPr/>
          <p:nvPr/>
        </p:nvSpPr>
        <p:spPr>
          <a:xfrm flipH="1">
            <a:off x="8205826" y="190708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EC809F-874F-4756-4C0D-92CD30E3D78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144481" y="4647652"/>
            <a:ext cx="1698090" cy="56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7F40129-15F1-654C-A273-D2397A3CBC71}"/>
              </a:ext>
            </a:extLst>
          </p:cNvPr>
          <p:cNvSpPr/>
          <p:nvPr/>
        </p:nvSpPr>
        <p:spPr>
          <a:xfrm>
            <a:off x="4237162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FF7A3E-D6D3-6D12-127B-649F6E408B47}"/>
              </a:ext>
            </a:extLst>
          </p:cNvPr>
          <p:cNvSpPr/>
          <p:nvPr/>
        </p:nvSpPr>
        <p:spPr>
          <a:xfrm>
            <a:off x="4475156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045E13-8DB4-B2E4-23A5-874754D3A4AB}"/>
              </a:ext>
            </a:extLst>
          </p:cNvPr>
          <p:cNvSpPr/>
          <p:nvPr/>
        </p:nvSpPr>
        <p:spPr>
          <a:xfrm>
            <a:off x="4713150" y="187551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E59D1-53FC-BFAB-2A5B-89F264D30AE2}"/>
              </a:ext>
            </a:extLst>
          </p:cNvPr>
          <p:cNvSpPr/>
          <p:nvPr/>
        </p:nvSpPr>
        <p:spPr>
          <a:xfrm>
            <a:off x="4957407" y="1877935"/>
            <a:ext cx="137786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254329-A099-AE93-4D88-17D821716C93}"/>
              </a:ext>
            </a:extLst>
          </p:cNvPr>
          <p:cNvSpPr/>
          <p:nvPr/>
        </p:nvSpPr>
        <p:spPr>
          <a:xfrm flipH="1">
            <a:off x="7335269" y="191911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780BCA-36E4-4C34-7E80-435B941788DE}"/>
              </a:ext>
            </a:extLst>
          </p:cNvPr>
          <p:cNvSpPr/>
          <p:nvPr/>
        </p:nvSpPr>
        <p:spPr>
          <a:xfrm flipH="1">
            <a:off x="7648419" y="1919118"/>
            <a:ext cx="100209" cy="582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E486C5-CB1B-0E3F-C81D-4878A2599D16}"/>
              </a:ext>
            </a:extLst>
          </p:cNvPr>
          <p:cNvCxnSpPr>
            <a:cxnSpLocks/>
          </p:cNvCxnSpPr>
          <p:nvPr/>
        </p:nvCxnSpPr>
        <p:spPr>
          <a:xfrm>
            <a:off x="4263068" y="3145312"/>
            <a:ext cx="919389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1">
            <a:extLst>
              <a:ext uri="{FF2B5EF4-FFF2-40B4-BE49-F238E27FC236}">
                <a16:creationId xmlns:a16="http://schemas.microsoft.com/office/drawing/2014/main" id="{B832E3E7-65FC-02C4-26E8-48813AF95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578" y="4426142"/>
            <a:ext cx="2587087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###Human:  &lt;img&gt;  </a:t>
            </a:r>
            <a:r>
              <a:rPr kumimoji="0" lang="en-FR" altLang="en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&lt;/img&gt;   </a:t>
            </a: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you describe the contents of this image for me? Use &lt;lang1&gt; and &lt;lang2&gt; words to describe the image ###Assistant: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3DDBDCED-DB3A-7216-693F-7206401FCCB9}"/>
              </a:ext>
            </a:extLst>
          </p:cNvPr>
          <p:cNvSpPr/>
          <p:nvPr/>
        </p:nvSpPr>
        <p:spPr>
          <a:xfrm rot="10800000">
            <a:off x="5199113" y="1839434"/>
            <a:ext cx="2058910" cy="50104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9F948F-86BA-78A2-7D06-A3A5535A9BCC}"/>
              </a:ext>
            </a:extLst>
          </p:cNvPr>
          <p:cNvSpPr txBox="1"/>
          <p:nvPr/>
        </p:nvSpPr>
        <p:spPr>
          <a:xfrm>
            <a:off x="5344565" y="1929881"/>
            <a:ext cx="1884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Decrease similarity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08209CC-EB2C-40B5-FC78-0410655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686" y="2853293"/>
            <a:ext cx="290765" cy="29076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23EF90D-94A2-2682-35E4-C740B886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738" y="397552"/>
            <a:ext cx="10515600" cy="1325563"/>
          </a:xfrm>
        </p:spPr>
        <p:txBody>
          <a:bodyPr/>
          <a:lstStyle/>
          <a:p>
            <a:r>
              <a:rPr lang="en-US" sz="4400" b="0" i="0" dirty="0">
                <a:effectLst/>
                <a:latin typeface="-apple-system"/>
              </a:rPr>
              <a:t>Future Research on Transfer Learning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590C6-02A8-BDD4-7E1D-C5EFC2A0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FE9AD-1197-8BD1-F032-3D8F404C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E847E-6FE7-E63A-4DC9-6B6A8EAB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17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19FC-184B-4841-C06B-60E7ADEC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-apple-system"/>
              </a:rPr>
              <a:t>One-vs-All Zero-Shot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Aim: Study languages pairwise</a:t>
                </a:r>
              </a:p>
              <a:p>
                <a:pPr lvl="1"/>
                <a:r>
                  <a:rPr lang="en-US" dirty="0"/>
                  <a:t>We fine-tune the Zero-Shot model on one language, </a:t>
                </a:r>
              </a:p>
              <a:p>
                <a:pPr lvl="1"/>
                <a:r>
                  <a:rPr lang="en-US" dirty="0"/>
                  <a:t>and evaluate on all others</a:t>
                </a:r>
              </a:p>
              <a:p>
                <a:r>
                  <a:rPr lang="en-US" dirty="0"/>
                  <a:t>For example, </a:t>
                </a:r>
              </a:p>
              <a:p>
                <a:pPr lvl="1"/>
                <a:r>
                  <a:rPr lang="en-US" dirty="0"/>
                  <a:t>let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 fine-tuned on Hindi, </a:t>
                </a:r>
              </a:p>
              <a:p>
                <a:pPr lvl="1"/>
                <a:r>
                  <a:rPr lang="en-US" dirty="0"/>
                  <a:t>while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fine-tuned on Hausa. </a:t>
                </a:r>
              </a:p>
              <a:p>
                <a:pPr lvl="1"/>
                <a:r>
                  <a:rPr lang="en-US" dirty="0"/>
                  <a:t>Evaluate both models on Urdu.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4FEAC9-9188-5634-4687-ABA90E307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65FB7-7F9A-6BDB-6D99-2A69340410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If both models perform similarly, </a:t>
            </a:r>
          </a:p>
          <a:p>
            <a:pPr lvl="1"/>
            <a:r>
              <a:rPr lang="en-US" dirty="0"/>
              <a:t>then there is no underlying cultural relationship between Hindi or Hausa with Urdu.</a:t>
            </a:r>
          </a:p>
          <a:p>
            <a:r>
              <a:rPr lang="en-US" dirty="0"/>
              <a:t>However, we learn that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Hindi is more like Urdu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than Hausa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AC4AB-A6D8-C5B3-9D16-E7BB54D0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0DA5A-B31A-D6AA-17F2-65B7E522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E1BCA-36C5-5EF4-EB62-C9BC10C1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2614-FDDE-B2BC-3CCF-4CB82E2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Background: Parallel Corpora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6750CF-70D7-1F85-950A-9081579B21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0192" y="1324708"/>
            <a:ext cx="3546970" cy="4351338"/>
          </a:xfr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C7C6955E-9C26-097E-B6AD-F5C752DE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92" y="5250473"/>
            <a:ext cx="3546970" cy="144915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1B1B43-109D-929D-0282-F4C24F5D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6" y="1348287"/>
            <a:ext cx="6056435" cy="5308726"/>
          </a:xfrm>
          <a:prstGeom prst="rect">
            <a:avLst/>
          </a:prstGeom>
        </p:spPr>
      </p:pic>
      <p:pic>
        <p:nvPicPr>
          <p:cNvPr id="4098" name="Picture 2" descr="Neural Machine Translation">
            <a:extLst>
              <a:ext uri="{FF2B5EF4-FFF2-40B4-BE49-F238E27FC236}">
                <a16:creationId xmlns:a16="http://schemas.microsoft.com/office/drawing/2014/main" id="{A27DD290-2EAE-7833-EE28-C58F7C97F69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4" y="2485179"/>
            <a:ext cx="2950112" cy="421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B5BFD-A701-BE3E-CB62-01B27457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93126-E95E-8CCE-2F05-04BEC21F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64F15-57B9-D596-B6F9-ED63B819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1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0679C-5FF6-182D-91EA-60054AA44D0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b="32603"/>
          <a:stretch/>
        </p:blipFill>
        <p:spPr>
          <a:xfrm>
            <a:off x="3264196" y="0"/>
            <a:ext cx="8537944" cy="6296210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2D9956-EC31-13DE-6483-56EDB55E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9" y="4584700"/>
            <a:ext cx="6083300" cy="22733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3E6736-D5F6-DAC9-0904-AB1D497CAD5B}"/>
              </a:ext>
            </a:extLst>
          </p:cNvPr>
          <p:cNvSpPr/>
          <p:nvPr/>
        </p:nvSpPr>
        <p:spPr>
          <a:xfrm>
            <a:off x="10355579" y="861848"/>
            <a:ext cx="596199" cy="5990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F630D0-2056-1404-EED8-B7A1C9B56890}"/>
              </a:ext>
            </a:extLst>
          </p:cNvPr>
          <p:cNvSpPr/>
          <p:nvPr/>
        </p:nvSpPr>
        <p:spPr>
          <a:xfrm>
            <a:off x="6487408" y="861848"/>
            <a:ext cx="935420" cy="59909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DE9E9-AF58-A48E-D6AD-D4BC1A39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4D986-AEF5-C04A-F621-9E2F4137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8C1F5E-6506-CF3B-6BD5-E6858A4D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7202-4E18-E016-F6E8-92B2CFA8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D457-D7E9-EDD9-516F-4BEC6F47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Diversity &amp; Multiple Perspectives</a:t>
            </a:r>
          </a:p>
        </p:txBody>
      </p:sp>
      <p:pic>
        <p:nvPicPr>
          <p:cNvPr id="5" name="Content Placeholder 4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3D1B74-7D51-FA50-76B8-0442D47C4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5798" t="34761" r="48375" b="35773"/>
          <a:stretch/>
        </p:blipFill>
        <p:spPr>
          <a:xfrm>
            <a:off x="89377" y="1615669"/>
            <a:ext cx="7290602" cy="389135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24B-4C64-FE5F-CD77-88BD65F6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8334" y="1825625"/>
            <a:ext cx="3715466" cy="4351338"/>
          </a:xfrm>
        </p:spPr>
        <p:txBody>
          <a:bodyPr/>
          <a:lstStyle/>
          <a:p>
            <a:r>
              <a:rPr lang="en-US" dirty="0"/>
              <a:t>emotion labels: </a:t>
            </a:r>
          </a:p>
          <a:p>
            <a:pPr lvl="1"/>
            <a:r>
              <a:rPr lang="en-US" dirty="0"/>
              <a:t>disgust (Burmese)</a:t>
            </a:r>
          </a:p>
          <a:p>
            <a:pPr lvl="1"/>
            <a:r>
              <a:rPr lang="en-US" dirty="0"/>
              <a:t>awe (Malay) </a:t>
            </a:r>
          </a:p>
          <a:p>
            <a:r>
              <a:rPr lang="en-US" dirty="0"/>
              <a:t>captions focus  </a:t>
            </a:r>
          </a:p>
          <a:p>
            <a:pPr lvl="1"/>
            <a:r>
              <a:rPr lang="en-US" dirty="0"/>
              <a:t>on chest </a:t>
            </a:r>
          </a:p>
          <a:p>
            <a:pPr lvl="2"/>
            <a:r>
              <a:rPr lang="en-US" dirty="0"/>
              <a:t>Burmese &amp; Malay</a:t>
            </a:r>
          </a:p>
          <a:p>
            <a:pPr lvl="1"/>
            <a:r>
              <a:rPr lang="en-US" dirty="0"/>
              <a:t>on face and hair</a:t>
            </a:r>
          </a:p>
          <a:p>
            <a:pPr lvl="2"/>
            <a:r>
              <a:rPr lang="en-US" dirty="0"/>
              <a:t>Korean &amp; Setswana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E32AA55-969F-0F7B-ED45-95EED2E48DB1}"/>
              </a:ext>
            </a:extLst>
          </p:cNvPr>
          <p:cNvSpPr/>
          <p:nvPr/>
        </p:nvSpPr>
        <p:spPr>
          <a:xfrm>
            <a:off x="7638334" y="5507026"/>
            <a:ext cx="2003696" cy="1209599"/>
          </a:xfrm>
          <a:prstGeom prst="wedgeRoundRectCallout">
            <a:avLst>
              <a:gd name="adj1" fmla="val -20898"/>
              <a:gd name="adj2" fmla="val -78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Hypothesis:</a:t>
            </a:r>
          </a:p>
          <a:p>
            <a:pPr algn="ctr"/>
            <a:r>
              <a:rPr lang="en-US" sz="2400" dirty="0"/>
              <a:t>Predictable</a:t>
            </a:r>
          </a:p>
        </p:txBody>
      </p:sp>
      <p:pic>
        <p:nvPicPr>
          <p:cNvPr id="4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C6FF94-6EB8-A41B-8EB8-6E1D78F8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603"/>
          <a:stretch/>
        </p:blipFill>
        <p:spPr>
          <a:xfrm>
            <a:off x="203676" y="2846070"/>
            <a:ext cx="5130365" cy="378333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407F2-EA10-8833-7E9C-DAE26E5B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D4CD5-5B00-0896-7B45-4ABFCFC8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C8FC3-13E8-9D7D-97D1-58CB2C7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4C91C5-1434-F3D1-002B-043C978EC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32603"/>
          <a:stretch/>
        </p:blipFill>
        <p:spPr>
          <a:xfrm>
            <a:off x="176741" y="1690687"/>
            <a:ext cx="6123698" cy="45090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F90394-3B33-DB3A-45AD-7D72FE5F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More than Classification on Pixels</a:t>
            </a:r>
            <a:br>
              <a:rPr lang="en-US" dirty="0"/>
            </a:br>
            <a:r>
              <a:rPr lang="en-US" dirty="0"/>
              <a:t>Communication (Shannon): Audience Matters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BA308D-72F2-D0F3-36C8-FACF18C1B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 is a form of communication</a:t>
            </a:r>
          </a:p>
          <a:p>
            <a:pPr lvl="1"/>
            <a:r>
              <a:rPr lang="en-US" dirty="0"/>
              <a:t>between artist and audience</a:t>
            </a:r>
          </a:p>
          <a:p>
            <a:r>
              <a:rPr lang="en-US" dirty="0"/>
              <a:t>Background matters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Culture</a:t>
            </a:r>
          </a:p>
          <a:p>
            <a:r>
              <a:rPr lang="en-US" dirty="0"/>
              <a:t>Task: Art, Lang </a:t>
            </a:r>
            <a:r>
              <a:rPr lang="en-US" dirty="0">
                <a:sym typeface="Wingdings" pitchFamily="2" charset="2"/>
              </a:rPr>
              <a:t> Caption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English pivot baseline: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Translate caption from English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Can we beat that?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5BFEA-A79A-DAD4-F2AF-481CC95F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26FDB-3BE1-3349-4269-5F937EB2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3C672-CF39-3CA4-6F51-1C86D4D2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91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F3B855-DCD7-5389-3F35-DFE3CD70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0180-04BE-4847-CB94-38FBD100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Perspective to Speech/Vision Research</a:t>
            </a:r>
            <a:br>
              <a:rPr lang="en-US" dirty="0"/>
            </a:br>
            <a:r>
              <a:rPr lang="en-US" dirty="0"/>
              <a:t>COCO (Objective)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ArtEmis</a:t>
            </a:r>
            <a:r>
              <a:rPr lang="en-US" dirty="0">
                <a:sym typeface="Wingdings" pitchFamily="2" charset="2"/>
              </a:rPr>
              <a:t> (Subjective)</a:t>
            </a:r>
            <a:endParaRPr lang="en-US" dirty="0"/>
          </a:p>
        </p:txBody>
      </p:sp>
      <p:pic>
        <p:nvPicPr>
          <p:cNvPr id="5" name="Content Placeholder 4" descr="A collage of two people with a child&#10;&#10;Description automatically generated">
            <a:extLst>
              <a:ext uri="{FF2B5EF4-FFF2-40B4-BE49-F238E27FC236}">
                <a16:creationId xmlns:a16="http://schemas.microsoft.com/office/drawing/2014/main" id="{E4EBF6E8-7D9D-5D8C-6919-785CA207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008" y="1690688"/>
            <a:ext cx="5724740" cy="4940996"/>
          </a:xfr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01D4EEA-30E7-0483-AE75-7B1AC95ED88C}"/>
              </a:ext>
            </a:extLst>
          </p:cNvPr>
          <p:cNvSpPr/>
          <p:nvPr/>
        </p:nvSpPr>
        <p:spPr>
          <a:xfrm>
            <a:off x="9286374" y="2451537"/>
            <a:ext cx="2726950" cy="1405759"/>
          </a:xfrm>
          <a:prstGeom prst="wedgeRoundRectCallout">
            <a:avLst>
              <a:gd name="adj1" fmla="val -64001"/>
              <a:gd name="adj2" fmla="val 124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</a:t>
            </a:r>
          </a:p>
          <a:p>
            <a:pPr algn="ctr"/>
            <a:r>
              <a:rPr lang="en-US" sz="2800" dirty="0"/>
              <a:t> Facts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E1AA19-EF95-E13F-22CC-B4404F92F40A}"/>
              </a:ext>
            </a:extLst>
          </p:cNvPr>
          <p:cNvSpPr/>
          <p:nvPr/>
        </p:nvSpPr>
        <p:spPr>
          <a:xfrm>
            <a:off x="476745" y="2299137"/>
            <a:ext cx="2726950" cy="1405759"/>
          </a:xfrm>
          <a:prstGeom prst="wedgeRoundRectCallout">
            <a:avLst>
              <a:gd name="adj1" fmla="val 59720"/>
              <a:gd name="adj2" fmla="val -24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Subjective Emotion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80168D2-3953-82F7-409C-0E491FB08EE4}"/>
              </a:ext>
            </a:extLst>
          </p:cNvPr>
          <p:cNvSpPr/>
          <p:nvPr/>
        </p:nvSpPr>
        <p:spPr>
          <a:xfrm>
            <a:off x="476744" y="4161186"/>
            <a:ext cx="2846263" cy="2331689"/>
          </a:xfrm>
          <a:prstGeom prst="wedgeRoundRectCallout">
            <a:avLst>
              <a:gd name="adj1" fmla="val -22996"/>
              <a:gd name="adj2" fmla="val -656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room for Audience Background:</a:t>
            </a:r>
          </a:p>
          <a:p>
            <a:pPr algn="ctr"/>
            <a:r>
              <a:rPr lang="en-US" sz="2400" dirty="0"/>
              <a:t>Culture/Language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2D46-D844-89F3-B05B-7F0B5F81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5D087-2936-408B-55D6-0B4AFD3B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F6E18-931C-D97D-3161-C29E125D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19FC-184B-4841-C06B-60E7ADECE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66" y="0"/>
            <a:ext cx="11223170" cy="1325563"/>
          </a:xfrm>
        </p:spPr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-apple-system"/>
              </a:rPr>
              <a:t>Deliverables</a:t>
            </a:r>
            <a:endParaRPr lang="en-US" sz="27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FEAC9-9188-5634-4687-ABA90E307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533" y="1376431"/>
            <a:ext cx="8814461" cy="5419312"/>
          </a:xfrm>
        </p:spPr>
        <p:txBody>
          <a:bodyPr>
            <a:normAutofit lnSpcReduction="10000"/>
          </a:bodyPr>
          <a:lstStyle/>
          <a:p>
            <a:r>
              <a:rPr lang="en-US" sz="3400" dirty="0"/>
              <a:t>Scientific publications</a:t>
            </a:r>
          </a:p>
          <a:p>
            <a:pPr lvl="1"/>
            <a:r>
              <a:rPr lang="en-US" sz="2600" b="1" dirty="0">
                <a:solidFill>
                  <a:srgbClr val="FF0000"/>
                </a:solidFill>
              </a:rPr>
              <a:t>Establish that we can beat </a:t>
            </a:r>
          </a:p>
          <a:p>
            <a:pPr lvl="1"/>
            <a:r>
              <a:rPr lang="en-US" sz="2600" b="1" dirty="0">
                <a:solidFill>
                  <a:srgbClr val="FF0000"/>
                </a:solidFill>
              </a:rPr>
              <a:t>baseline of pivoting via English</a:t>
            </a:r>
            <a:endParaRPr lang="en-US" sz="3400" b="1" dirty="0">
              <a:solidFill>
                <a:srgbClr val="FF0000"/>
              </a:solidFill>
            </a:endParaRPr>
          </a:p>
          <a:p>
            <a:r>
              <a:rPr lang="en-US" sz="3400" dirty="0"/>
              <a:t>Models </a:t>
            </a:r>
          </a:p>
          <a:p>
            <a:r>
              <a:rPr lang="en-US" sz="3400" dirty="0"/>
              <a:t>Source code </a:t>
            </a:r>
          </a:p>
          <a:p>
            <a:pPr lvl="1"/>
            <a:r>
              <a:rPr lang="en-US" sz="2200" dirty="0">
                <a:hlinkClick r:id="rId3"/>
              </a:rPr>
              <a:t>https://github.com/speechbrain/speechbrain</a:t>
            </a:r>
            <a:endParaRPr lang="en-US" sz="2200" dirty="0"/>
          </a:p>
          <a:p>
            <a:pPr lvl="1"/>
            <a:r>
              <a:rPr lang="en-US" sz="2600" dirty="0"/>
              <a:t>language-agnostic semantic speech encoder (</a:t>
            </a:r>
            <a:r>
              <a:rPr lang="en-US" sz="2600" dirty="0" err="1"/>
              <a:t>training+inference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speech expressivity embedding extractor (</a:t>
            </a:r>
            <a:r>
              <a:rPr lang="en-US" sz="2600" dirty="0" err="1"/>
              <a:t>training+inference</a:t>
            </a:r>
            <a:r>
              <a:rPr lang="en-US" sz="2600" dirty="0"/>
              <a:t>)</a:t>
            </a:r>
            <a:endParaRPr lang="en-US" sz="3400" dirty="0"/>
          </a:p>
          <a:p>
            <a:r>
              <a:rPr lang="en-US" sz="3400" dirty="0"/>
              <a:t>Packaged tools for global media monitoring</a:t>
            </a:r>
          </a:p>
          <a:p>
            <a:pPr lvl="1"/>
            <a:r>
              <a:rPr lang="en-US" sz="2600" dirty="0"/>
              <a:t>semantic pairing + polarity</a:t>
            </a:r>
          </a:p>
          <a:p>
            <a:pPr lvl="1"/>
            <a:r>
              <a:rPr lang="en-US" sz="2600" dirty="0"/>
              <a:t>Vectors </a:t>
            </a:r>
            <a:r>
              <a:rPr lang="en-US" sz="2600" dirty="0">
                <a:sym typeface="Wingdings" pitchFamily="2" charset="2"/>
              </a:rPr>
              <a:t> URLs  Copyrighted Material</a:t>
            </a:r>
            <a:endParaRPr lang="en-US" sz="2600" dirty="0"/>
          </a:p>
          <a:p>
            <a:pPr lvl="1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8934B7-842F-D1B8-B9E6-10B978E4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406" y="2315574"/>
            <a:ext cx="1397453" cy="13974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059E59-18A0-3C7B-88BE-6C929DBF9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617" y="3862501"/>
            <a:ext cx="1519030" cy="1519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2BE043-48AA-858F-491D-3FA153E74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96" y="5381531"/>
            <a:ext cx="3223275" cy="141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7342B-81AB-B326-64D1-D82B0501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6345A-4528-B3D8-4A04-7685E917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2A545-0992-5E0B-DFDF-7D4C0ACF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8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0FE5-72BA-E424-384D-7C203F63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ECFA9-EBDE-D39E-8C47-FB7F77EBA2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Scientific Merit</a:t>
            </a:r>
          </a:p>
          <a:p>
            <a:pPr lvl="1"/>
            <a:r>
              <a:rPr lang="en-US" sz="2400" dirty="0"/>
              <a:t>Boot-Strap from High Resources to Growth Opportunities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Beat pivoting via English</a:t>
            </a:r>
            <a:endParaRPr lang="en-US" dirty="0"/>
          </a:p>
          <a:p>
            <a:r>
              <a:rPr lang="en-US" dirty="0"/>
              <a:t>Impact</a:t>
            </a:r>
          </a:p>
          <a:p>
            <a:pPr lvl="1"/>
            <a:r>
              <a:rPr lang="en-US" dirty="0"/>
              <a:t>Deliverables</a:t>
            </a:r>
          </a:p>
          <a:p>
            <a:pPr lvl="1"/>
            <a:r>
              <a:rPr lang="en-US" dirty="0"/>
              <a:t>Global Media Monitoring</a:t>
            </a:r>
          </a:p>
          <a:p>
            <a:pPr lvl="2"/>
            <a:r>
              <a:rPr lang="en-US"/>
              <a:t>Audio 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Vectors </a:t>
            </a:r>
            <a:r>
              <a:rPr lang="en-US" dirty="0">
                <a:sym typeface="Wingdings" pitchFamily="2" charset="2"/>
              </a:rPr>
              <a:t> URLs  Copyrighted Material</a:t>
            </a:r>
            <a:endParaRPr lang="en-US" dirty="0"/>
          </a:p>
          <a:p>
            <a:pPr lvl="1"/>
            <a:r>
              <a:rPr lang="en-US" dirty="0"/>
              <a:t>Progress on Growth Languages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342CF-8910-01D7-9208-1FAD188643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Feasibility</a:t>
            </a:r>
          </a:p>
          <a:p>
            <a:pPr lvl="1"/>
            <a:r>
              <a:rPr lang="en-US" dirty="0">
                <a:hlinkClick r:id="rId2"/>
              </a:rPr>
              <a:t>EMNLP paper</a:t>
            </a:r>
            <a:endParaRPr lang="en-US" dirty="0"/>
          </a:p>
          <a:p>
            <a:r>
              <a:rPr lang="en-US" dirty="0"/>
              <a:t>Novelty</a:t>
            </a:r>
          </a:p>
          <a:p>
            <a:pPr lvl="1"/>
            <a:r>
              <a:rPr lang="en-US" dirty="0"/>
              <a:t>Avoid Pivoting via English</a:t>
            </a:r>
          </a:p>
          <a:p>
            <a:r>
              <a:rPr lang="en-US" dirty="0"/>
              <a:t>Synergy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Out-reach beyond speech</a:t>
            </a:r>
          </a:p>
          <a:p>
            <a:pPr lvl="1"/>
            <a:r>
              <a:rPr lang="en-US" dirty="0"/>
              <a:t>Unified view for growth languages over modalities:</a:t>
            </a:r>
          </a:p>
          <a:p>
            <a:pPr lvl="2"/>
            <a:r>
              <a:rPr lang="en-US" dirty="0"/>
              <a:t>Speech</a:t>
            </a:r>
          </a:p>
          <a:p>
            <a:pPr lvl="2"/>
            <a:r>
              <a:rPr lang="en-US" dirty="0"/>
              <a:t>Vision</a:t>
            </a:r>
          </a:p>
          <a:p>
            <a:pPr lvl="2"/>
            <a:r>
              <a:rPr lang="en-US" dirty="0"/>
              <a:t>Language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C651DD-2ED1-9BB6-B14C-2584401E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17" y="838178"/>
            <a:ext cx="1974894" cy="19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73586-FBF3-12C4-9AAE-1DF73A1B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B2927-FDBD-E965-617D-855DD7EA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00D45-5E9B-10DA-86BB-85D1931E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E94F-BB0D-5916-D781-352AC439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Facts </a:t>
            </a:r>
            <a:r>
              <a:rPr lang="en-US" dirty="0">
                <a:sym typeface="Wingdings" pitchFamily="2" charset="2"/>
              </a:rPr>
              <a:t> Opinions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1EB942-1102-4769-3812-A751AA5A1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Facts</a:t>
            </a:r>
          </a:p>
        </p:txBody>
      </p:sp>
      <p:pic>
        <p:nvPicPr>
          <p:cNvPr id="16" name="Content Placeholder 15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346E1E35-069B-4B52-7BC7-A23BBADCA3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439449"/>
            <a:ext cx="3046164" cy="427116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4D1BA1-ECE1-8053-AF12-F10EA6117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Opinions</a:t>
            </a:r>
          </a:p>
        </p:txBody>
      </p:sp>
      <p:pic>
        <p:nvPicPr>
          <p:cNvPr id="14" name="Content Placeholder 13" descr="A person holding a baby and a cat&#10;&#10;Description automatically generated">
            <a:extLst>
              <a:ext uri="{FF2B5EF4-FFF2-40B4-BE49-F238E27FC236}">
                <a16:creationId xmlns:a16="http://schemas.microsoft.com/office/drawing/2014/main" id="{50C37EE4-C9DA-D412-C678-C9DA9BED2F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449259"/>
            <a:ext cx="2848580" cy="426135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6B82F-EAC9-EF9C-C746-87359E70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96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9A83C-CAC6-111C-3A2A-4D211A1C1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A9D30-FAD9-F00A-0794-3D3BEA80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313418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427465-4965-BE6A-5511-1A8CF819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Language Left Behind (NLLB)</a:t>
            </a:r>
          </a:p>
        </p:txBody>
      </p:sp>
      <p:pic>
        <p:nvPicPr>
          <p:cNvPr id="17" name="Content Placeholder 16" descr="A close up of a text&#10;&#10;Description automatically generated">
            <a:extLst>
              <a:ext uri="{FF2B5EF4-FFF2-40B4-BE49-F238E27FC236}">
                <a16:creationId xmlns:a16="http://schemas.microsoft.com/office/drawing/2014/main" id="{F410DFB8-8495-0405-C5B4-6F1080F709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924" y="1487139"/>
            <a:ext cx="9015378" cy="4008713"/>
          </a:xfrm>
        </p:spPr>
      </p:pic>
      <p:pic>
        <p:nvPicPr>
          <p:cNvPr id="15" name="Content Placeholder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74E94F1A-070F-A466-0C0C-E6CDB213A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18389" y="4686046"/>
            <a:ext cx="3838832" cy="2018317"/>
          </a:xfr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3EB6FF-0923-2022-8FCB-BDDE3FFAB63F}"/>
              </a:ext>
            </a:extLst>
          </p:cNvPr>
          <p:cNvSpPr/>
          <p:nvPr/>
        </p:nvSpPr>
        <p:spPr>
          <a:xfrm>
            <a:off x="6601522" y="2126166"/>
            <a:ext cx="1813932" cy="460917"/>
          </a:xfrm>
          <a:prstGeom prst="roundRect">
            <a:avLst/>
          </a:prstGeom>
          <a:solidFill>
            <a:srgbClr val="FFFF00">
              <a:alpha val="54759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4E8D2-80DC-F549-15C9-FDD38EA2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D9567-212E-8104-6B26-A541FB8CB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977BF-F436-05F6-5591-BA8FB4C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B5B1D3-3A5A-6A22-70D5-9CC88EAAB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70124-A440-1075-8DEC-703747B3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98</a:t>
            </a:fld>
            <a:endParaRPr lang="en-US"/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CC9D2C80-010A-A3B1-C637-B0015369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66" t="77682"/>
          <a:stretch/>
        </p:blipFill>
        <p:spPr>
          <a:xfrm>
            <a:off x="0" y="1201478"/>
            <a:ext cx="11978192" cy="24880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38965-8036-B157-1695-4C1AA757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17A29-CAF2-24B4-5F7F-624C0B87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15487381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3B0DD2-7451-6F62-A5E5-48121AA3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&amp; Zero Shot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E5A32-27A3-7ED5-6B36-C2BDE5B5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FD06-F981-B043-B150-D23324EBE6FE}" type="slidenum">
              <a:rPr lang="en-US" smtClean="0"/>
              <a:t>99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E0855-701D-E30F-28CC-A256D4DD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09" y="1844211"/>
            <a:ext cx="7659407" cy="50137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E82BD-8A59-30A5-D2E7-2BB56DED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DB084-61E5-643C-6C38-9873E22B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</p:spTree>
    <p:extLst>
      <p:ext uri="{BB962C8B-B14F-4D97-AF65-F5344CB8AC3E}">
        <p14:creationId xmlns:p14="http://schemas.microsoft.com/office/powerpoint/2010/main" val="84371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4525</Words>
  <Application>Microsoft Macintosh PowerPoint</Application>
  <PresentationFormat>Widescreen</PresentationFormat>
  <Paragraphs>1096</Paragraphs>
  <Slides>103</Slides>
  <Notes>15</Notes>
  <HiddenSlides>9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2" baseType="lpstr">
      <vt:lpstr>-apple-system</vt:lpstr>
      <vt:lpstr>Aptos</vt:lpstr>
      <vt:lpstr>Aptos Display</vt:lpstr>
      <vt:lpstr>Aptos Narrow</vt:lpstr>
      <vt:lpstr>Arial</vt:lpstr>
      <vt:lpstr>Cambria Math</vt:lpstr>
      <vt:lpstr>Noto Sans</vt:lpstr>
      <vt:lpstr>Wingdings</vt:lpstr>
      <vt:lpstr>Office Theme</vt:lpstr>
      <vt:lpstr>Comparable Corpora: Opportunities for New Research Directions</vt:lpstr>
      <vt:lpstr>Setting Expectations</vt:lpstr>
      <vt:lpstr>Outline: (a) Review; (b) Suggestions for Future</vt:lpstr>
      <vt:lpstr>Challenges for the Future</vt:lpstr>
      <vt:lpstr>Move Fast and Break Things (Colonialism)</vt:lpstr>
      <vt:lpstr>Truth, Justice and &lt;fill-mask&gt;</vt:lpstr>
      <vt:lpstr>Engage Local Expertise</vt:lpstr>
      <vt:lpstr>Agenda for Part 1: History</vt:lpstr>
      <vt:lpstr>Historical Background: Parallel Corpora</vt:lpstr>
      <vt:lpstr>Applications of Parallel Corpora</vt:lpstr>
      <vt:lpstr>Monolingual Senses ≠ Bilingual Senses</vt:lpstr>
      <vt:lpstr>What’s Wrong with Parallel Corpora?</vt:lpstr>
      <vt:lpstr>Filter Bubbles</vt:lpstr>
      <vt:lpstr>Criticism: ACL is too focused on English https://thegradient.pub/the-benderrule-on-naming-the-languages-we-study-and-why-it-matters/ </vt:lpstr>
      <vt:lpstr>PowerPoint Presentation</vt:lpstr>
      <vt:lpstr>Deadly Consequences</vt:lpstr>
      <vt:lpstr>Filter Bubble Hypothesis:  Anglophones don’t know how bad it is elsewhere</vt:lpstr>
      <vt:lpstr>Growth Languages</vt:lpstr>
      <vt:lpstr>Low Resources &amp; Growth Opportunities</vt:lpstr>
      <vt:lpstr>Good News: More resources than we had for English when we started EMNLP</vt:lpstr>
      <vt:lpstr>Inappropriate Uses of Translation</vt:lpstr>
      <vt:lpstr>Too Much Translation in Corpora/Resources (English is often used as a Pivot Language)</vt:lpstr>
      <vt:lpstr>PowerPoint Presentation</vt:lpstr>
      <vt:lpstr>Avoid Translation (Pivoting via English)</vt:lpstr>
      <vt:lpstr>Avoid Translation (Pivoting via English)</vt:lpstr>
      <vt:lpstr>Inappropriate Uses of Translation</vt:lpstr>
      <vt:lpstr>PowerPoint Presentation</vt:lpstr>
      <vt:lpstr>Wikipedia is not Translation-Free</vt:lpstr>
      <vt:lpstr>How much translation is there in Wikipedia?  Answer: 90% of Hausa Pages</vt:lpstr>
      <vt:lpstr>Bilingual Lexicon Induction (BLI)</vt:lpstr>
      <vt:lpstr>MUSE Task:  An Application of Comparable Corpora</vt:lpstr>
      <vt:lpstr>MUSE Task</vt:lpstr>
      <vt:lpstr>MUSE Task ≠ Word Sense Disambiguation</vt:lpstr>
      <vt:lpstr>PowerPoint Presentation</vt:lpstr>
      <vt:lpstr>Challenges for the Future</vt:lpstr>
      <vt:lpstr>Challenges for the Future</vt:lpstr>
      <vt:lpstr>BLI (Over)-Simplifies Lexicon</vt:lpstr>
      <vt:lpstr>Lexical Semantics</vt:lpstr>
      <vt:lpstr>Lexical Semantics Challenges</vt:lpstr>
      <vt:lpstr>Challenges for the Future</vt:lpstr>
      <vt:lpstr>Compare and Contrast Task</vt:lpstr>
      <vt:lpstr>Snippet from Semantic Scholar</vt:lpstr>
      <vt:lpstr>Recommendations: Query: BERT paper</vt:lpstr>
      <vt:lpstr>Summaries of Two Papers</vt:lpstr>
      <vt:lpstr>What do I really want to ask this paper?</vt:lpstr>
      <vt:lpstr>How does BERT compare with TinyBERT?</vt:lpstr>
      <vt:lpstr>Multilingual Version: Please compare and contrast these two papers</vt:lpstr>
      <vt:lpstr>Multilingual Version (translation of previous slide) Please compare and contrast these two papers</vt:lpstr>
      <vt:lpstr>Transfer Learning: Bootstrap LLMs to more languages</vt:lpstr>
      <vt:lpstr>Challenges for the Future</vt:lpstr>
      <vt:lpstr>Computational Linguistics &amp; Vision Words, Documents  Pictures, Audio, Video, etc.</vt:lpstr>
      <vt:lpstr>An Older View of Vision Research: Vision = Pixel Classification</vt:lpstr>
      <vt:lpstr>A More Modern View of Vision Research Task: End-to-End Image Captioning</vt:lpstr>
      <vt:lpstr>A Translation-Free Benchmark (To avoid Anglo-Centric Biases)</vt:lpstr>
      <vt:lpstr>Task for Machine (Similar to Human Annotation Task)</vt:lpstr>
      <vt:lpstr>Embrace Diversity &amp; Multiple Perspectives</vt:lpstr>
      <vt:lpstr>PowerPoint Presentation</vt:lpstr>
      <vt:lpstr>Vision: More than Pixels Communication (Shannon): Audience Matters</vt:lpstr>
      <vt:lpstr>Website: Benchmark, Code, Paper &amp;  Video</vt:lpstr>
      <vt:lpstr>Adding Perspective to Speech/Vision Research COCO (Objective)  ArtEmis (Subjective)</vt:lpstr>
      <vt:lpstr>Pragmatics</vt:lpstr>
      <vt:lpstr>Focus/Emphasis/Composition:  Foreground vs. Background</vt:lpstr>
      <vt:lpstr>Verbs, Subjunctive, Focus, Perspective, etc…</vt:lpstr>
      <vt:lpstr>More Predicates/Perspectives (without boxes) (Predicates = Verbs/Adjectives)</vt:lpstr>
      <vt:lpstr>Challenges for the Future</vt:lpstr>
      <vt:lpstr>Bots made in America  Anglocentric Biases</vt:lpstr>
      <vt:lpstr>Emerging trends: When can users trust GPT, and when should they intervene?</vt:lpstr>
      <vt:lpstr>https://www.chronicle.com/article/im-a-student-you-have-no-idea-how-much-were-using-chatgpt </vt:lpstr>
      <vt:lpstr>PowerPoint Presentation</vt:lpstr>
      <vt:lpstr>Amazingly Good: Metaphor</vt:lpstr>
      <vt:lpstr>Amazingly Good: Metaphor</vt:lpstr>
      <vt:lpstr>Amazingly Bad: Anglo-Centric Biases</vt:lpstr>
      <vt:lpstr>Conclusions</vt:lpstr>
      <vt:lpstr>Backup</vt:lpstr>
      <vt:lpstr>Challenges for Future</vt:lpstr>
      <vt:lpstr>More Predicates/Perspectives  (Predicates = Verbs/Adjectives)</vt:lpstr>
      <vt:lpstr>PowerPoint Presentation</vt:lpstr>
      <vt:lpstr>PowerPoint Presentation</vt:lpstr>
      <vt:lpstr>PowerPoint Presentation</vt:lpstr>
      <vt:lpstr>Boot-Strapping (Transfer Learning)</vt:lpstr>
      <vt:lpstr>Computational Linguistics &amp; Vision Words, Documents  Pictures, Audio, Video, etc.</vt:lpstr>
      <vt:lpstr>BLI (Over)-Simplifies Lexicon</vt:lpstr>
      <vt:lpstr>PowerPoint Presentation</vt:lpstr>
      <vt:lpstr>Use Cases for Machine Translation (Baidu)</vt:lpstr>
      <vt:lpstr>Corporate Cultures Have Consequences</vt:lpstr>
      <vt:lpstr>Use Cases for Machine Translation (Baidu)</vt:lpstr>
      <vt:lpstr>An Aside about logs</vt:lpstr>
      <vt:lpstr>Future Research on Transfer Learning</vt:lpstr>
      <vt:lpstr>One-vs-All Zero-Shot</vt:lpstr>
      <vt:lpstr>PowerPoint Presentation</vt:lpstr>
      <vt:lpstr>Embrace Diversity &amp; Multiple Perspectives</vt:lpstr>
      <vt:lpstr>Vision: More than Classification on Pixels Communication (Shannon): Audience Matters</vt:lpstr>
      <vt:lpstr>Adding Perspective to Speech/Vision Research COCO (Objective)  ArtEmis (Subjective)</vt:lpstr>
      <vt:lpstr>Deliverables</vt:lpstr>
      <vt:lpstr>Conclusions</vt:lpstr>
      <vt:lpstr>Vision: Facts  Opinions</vt:lpstr>
      <vt:lpstr>No Language Left Behind (NLLB)</vt:lpstr>
      <vt:lpstr>PowerPoint Presentation</vt:lpstr>
      <vt:lpstr>Few Shot &amp; Zero Shot</vt:lpstr>
      <vt:lpstr>Anglo-Centered Baseline</vt:lpstr>
      <vt:lpstr>Agreement (A) on Emotion Labels:  More A: Landscapes  Less A: Sketches</vt:lpstr>
      <vt:lpstr>Agreement on Emotion Labels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79</cp:revision>
  <dcterms:created xsi:type="dcterms:W3CDTF">2025-01-12T17:36:00Z</dcterms:created>
  <dcterms:modified xsi:type="dcterms:W3CDTF">2025-01-14T16:26:08Z</dcterms:modified>
</cp:coreProperties>
</file>